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94" r:id="rId4"/>
    <p:sldId id="266" r:id="rId5"/>
    <p:sldId id="290" r:id="rId6"/>
    <p:sldId id="296" r:id="rId7"/>
    <p:sldId id="267" r:id="rId8"/>
    <p:sldId id="281" r:id="rId9"/>
    <p:sldId id="291" r:id="rId10"/>
    <p:sldId id="295" r:id="rId11"/>
    <p:sldId id="270" r:id="rId12"/>
    <p:sldId id="292" r:id="rId13"/>
    <p:sldId id="297" r:id="rId14"/>
    <p:sldId id="280" r:id="rId15"/>
    <p:sldId id="271" r:id="rId16"/>
    <p:sldId id="293" r:id="rId17"/>
    <p:sldId id="299" r:id="rId18"/>
    <p:sldId id="301" r:id="rId19"/>
    <p:sldId id="300" r:id="rId2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139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BO" sz="2800" dirty="0"/>
              <a:t>Recursos</a:t>
            </a:r>
            <a:r>
              <a:rPr lang="es-BO" sz="2800" baseline="0" dirty="0"/>
              <a:t> corrientes institucionales</a:t>
            </a:r>
            <a:endParaRPr lang="es-BO" sz="28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BO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695-46AD-9EF4-A31AB0A3822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695-46AD-9EF4-A31AB0A38229}"/>
              </c:ext>
            </c:extLst>
          </c:dPt>
          <c:dLbls>
            <c:dLbl>
              <c:idx val="0"/>
              <c:layout>
                <c:manualLayout>
                  <c:x val="8.4569641173890182E-4"/>
                  <c:y val="-4.502828934040008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800" baseline="0" dirty="0"/>
                      <a:t>RECURSOS TGN
</a:t>
                    </a:r>
                    <a:r>
                      <a:rPr lang="en-US" sz="2400" baseline="0" dirty="0"/>
                      <a:t>83%</a:t>
                    </a:r>
                    <a:endParaRPr lang="en-US" sz="1800" baseline="0" dirty="0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B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651377952755904"/>
                      <c:h val="0.1778240740740740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2695-46AD-9EF4-A31AB0A38229}"/>
                </c:ext>
              </c:extLst>
            </c:dLbl>
            <c:dLbl>
              <c:idx val="1"/>
              <c:layout>
                <c:manualLayout>
                  <c:x val="-1.2824818849430566E-2"/>
                  <c:y val="0.1508592033900668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000" baseline="0" dirty="0"/>
                      <a:t>RECURSOS ESPECIFICOS
17%</a:t>
                    </a:r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B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072627315863922"/>
                      <c:h val="0.1886177663432849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2695-46AD-9EF4-A31AB0A38229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BO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Hoja1!$F$5:$F$6</c:f>
              <c:numCache>
                <c:formatCode>#,##0</c:formatCode>
                <c:ptCount val="2"/>
                <c:pt idx="0">
                  <c:v>707131</c:v>
                </c:pt>
                <c:pt idx="1">
                  <c:v>122400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695-46AD-9EF4-A31AB0A3822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B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DBF-4CFC-B11E-F8F3AC3DD0C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DBF-4CFC-B11E-F8F3AC3DD0C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DBF-4CFC-B11E-F8F3AC3DD0C4}"/>
              </c:ext>
            </c:extLst>
          </c:dPt>
          <c:dLbls>
            <c:dLbl>
              <c:idx val="0"/>
              <c:layout>
                <c:manualLayout>
                  <c:x val="1.9903871391076012E-2"/>
                  <c:y val="-0.1000167687372412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dirty="0"/>
                      <a:t>SERVICIOS</a:t>
                    </a:r>
                    <a:r>
                      <a:rPr lang="en-US" sz="1200" baseline="0" dirty="0"/>
                      <a:t> PERSONALES</a:t>
                    </a:r>
                  </a:p>
                  <a:p>
                    <a:pPr>
                      <a:defRPr/>
                    </a:pPr>
                    <a:fld id="{8E4FF124-DC45-453B-A4B6-44948F82C8BD}" type="PERCENTAGE">
                      <a:rPr lang="en-US" sz="1200" smtClean="0"/>
                      <a:pPr>
                        <a:defRPr/>
                      </a:pPr>
                      <a:t>[PORCENTAJE]</a:t>
                    </a:fld>
                    <a:endParaRPr lang="es-BO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BO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145822397200344"/>
                      <c:h val="0.2451388888888888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DBF-4CFC-B11E-F8F3AC3DD0C4}"/>
                </c:ext>
              </c:extLst>
            </c:dLbl>
            <c:dLbl>
              <c:idx val="1"/>
              <c:layout>
                <c:manualLayout>
                  <c:x val="-4.2208005249343896E-3"/>
                  <c:y val="0.1990762613006707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dirty="0"/>
                      <a:t>SERVICIOS</a:t>
                    </a:r>
                    <a:r>
                      <a:rPr lang="en-US" sz="1200" baseline="0" dirty="0"/>
                      <a:t> NO PERSONALES </a:t>
                    </a:r>
                  </a:p>
                  <a:p>
                    <a:pPr>
                      <a:defRPr/>
                    </a:pPr>
                    <a:r>
                      <a:rPr lang="en-US" sz="1200" baseline="0" dirty="0"/>
                      <a:t>4%</a:t>
                    </a:r>
                    <a:endParaRPr lang="en-US" sz="1200" dirty="0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BO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520844269466314"/>
                      <c:h val="0.2250696267133275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4DBF-4CFC-B11E-F8F3AC3DD0C4}"/>
                </c:ext>
              </c:extLst>
            </c:dLbl>
            <c:dLbl>
              <c:idx val="2"/>
              <c:layout>
                <c:manualLayout>
                  <c:x val="0.30491457924053333"/>
                  <c:y val="6.377519668995970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dirty="0"/>
                      <a:t>MATERIAL</a:t>
                    </a:r>
                    <a:r>
                      <a:rPr lang="en-US" sz="1200" baseline="0" dirty="0"/>
                      <a:t>ES Y SUMINISTROS </a:t>
                    </a:r>
                  </a:p>
                  <a:p>
                    <a:pPr>
                      <a:defRPr/>
                    </a:pPr>
                    <a:fld id="{6E85CA30-AD0A-4FEC-8587-208ACFC70F76}" type="PERCENTAGE">
                      <a:rPr lang="en-US" sz="1200" smtClean="0"/>
                      <a:pPr>
                        <a:defRPr/>
                      </a:pPr>
                      <a:t>[PORCENTAJE]</a:t>
                    </a:fld>
                    <a:endParaRPr lang="es-BO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BO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911916663133312"/>
                      <c:h val="0.2342593359775297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4DBF-4CFC-B11E-F8F3AC3DD0C4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BO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Hoja1!$E$31:$E$33</c:f>
              <c:numCache>
                <c:formatCode>#,##0</c:formatCode>
                <c:ptCount val="3"/>
                <c:pt idx="0">
                  <c:v>637026</c:v>
                </c:pt>
                <c:pt idx="1">
                  <c:v>27709</c:v>
                </c:pt>
                <c:pt idx="2">
                  <c:v>68389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DBF-4CFC-B11E-F8F3AC3DD0C4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B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sz="1400" b="1" i="0" baseline="0">
                <a:effectLst/>
              </a:rPr>
              <a:t>Ejecución del Gasto Corriente </a:t>
            </a:r>
            <a:endParaRPr lang="es-BO" sz="1200">
              <a:effectLst/>
            </a:endParaRPr>
          </a:p>
          <a:p>
            <a:pPr>
              <a:defRPr/>
            </a:pPr>
            <a:r>
              <a:rPr lang="es-ES" sz="1400" b="1" i="0" baseline="0">
                <a:effectLst/>
              </a:rPr>
              <a:t>Fte.  41-  111 Organismo Financiador </a:t>
            </a:r>
            <a:endParaRPr lang="es-BO" sz="1200">
              <a:effectLst/>
            </a:endParaRPr>
          </a:p>
          <a:p>
            <a:pPr>
              <a:defRPr/>
            </a:pPr>
            <a:r>
              <a:rPr lang="es-ES" sz="1400" b="1" i="0" baseline="0">
                <a:effectLst/>
              </a:rPr>
              <a:t>Al 31 de diciembre de 2023</a:t>
            </a:r>
          </a:p>
          <a:p>
            <a:pPr>
              <a:defRPr/>
            </a:pPr>
            <a:r>
              <a:rPr lang="es-ES" sz="1400" b="1" i="0" baseline="0">
                <a:effectLst/>
              </a:rPr>
              <a:t>(Expresado en bolivianos)</a:t>
            </a:r>
            <a:endParaRPr lang="es-BO" sz="1200">
              <a:effectLst/>
            </a:endParaRPr>
          </a:p>
        </c:rich>
      </c:tx>
      <c:layout>
        <c:manualLayout>
          <c:xMode val="edge"/>
          <c:yMode val="edge"/>
          <c:x val="0.28870563654855536"/>
          <c:y val="3.118244007414863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B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VIGENTE</c:v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B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Hoja2!$F$17:$F$19</c:f>
              <c:numCache>
                <c:formatCode>#,##0</c:formatCode>
                <c:ptCount val="3"/>
                <c:pt idx="0">
                  <c:v>637026</c:v>
                </c:pt>
                <c:pt idx="1">
                  <c:v>27709</c:v>
                </c:pt>
                <c:pt idx="2">
                  <c:v>68389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33-47A4-9E3C-A9BE26DFAEC4}"/>
            </c:ext>
          </c:extLst>
        </c:ser>
        <c:ser>
          <c:idx val="1"/>
          <c:order val="1"/>
          <c:tx>
            <c:v>EJECUTADO</c:v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B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Hoja2!$G$17:$G$19</c:f>
              <c:numCache>
                <c:formatCode>#,##0</c:formatCode>
                <c:ptCount val="3"/>
                <c:pt idx="0">
                  <c:v>599905</c:v>
                </c:pt>
                <c:pt idx="1">
                  <c:v>24826</c:v>
                </c:pt>
                <c:pt idx="2">
                  <c:v>68288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233-47A4-9E3C-A9BE26DFAEC4}"/>
            </c:ext>
          </c:extLst>
        </c:ser>
        <c:ser>
          <c:idx val="2"/>
          <c:order val="2"/>
          <c:tx>
            <c:v>SALDO</c:v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B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Hoja2!$H$17:$H$19</c:f>
              <c:numCache>
                <c:formatCode>#,##0</c:formatCode>
                <c:ptCount val="3"/>
                <c:pt idx="0">
                  <c:v>37121</c:v>
                </c:pt>
                <c:pt idx="1">
                  <c:v>2883</c:v>
                </c:pt>
                <c:pt idx="2">
                  <c:v>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233-47A4-9E3C-A9BE26DFAEC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55709664"/>
        <c:axId val="655700512"/>
      </c:barChart>
      <c:catAx>
        <c:axId val="65570966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55700512"/>
        <c:crosses val="autoZero"/>
        <c:auto val="1"/>
        <c:lblAlgn val="ctr"/>
        <c:lblOffset val="100"/>
        <c:noMultiLvlLbl val="0"/>
      </c:catAx>
      <c:valAx>
        <c:axId val="655700512"/>
        <c:scaling>
          <c:orientation val="minMax"/>
        </c:scaling>
        <c:delete val="1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655709664"/>
        <c:crosses val="max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818614969495532"/>
          <c:y val="0.2671243431564358"/>
          <c:w val="0.5364760776978128"/>
          <c:h val="7.40346393454589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B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B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13A-4830-9671-8BC31BECCE6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13A-4830-9671-8BC31BECCE6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13A-4830-9671-8BC31BECCE6D}"/>
              </c:ext>
            </c:extLst>
          </c:dPt>
          <c:dLbls>
            <c:dLbl>
              <c:idx val="0"/>
              <c:layout>
                <c:manualLayout>
                  <c:x val="-3.8376327594192274E-2"/>
                  <c:y val="-0.3497647163917609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/>
                      <a:t>SERVICIOS</a:t>
                    </a:r>
                    <a:r>
                      <a:rPr lang="en-US" sz="1200" baseline="0"/>
                      <a:t> NO PERSONALES</a:t>
                    </a:r>
                  </a:p>
                  <a:p>
                    <a:pPr>
                      <a:defRPr sz="1200"/>
                    </a:pPr>
                    <a:fld id="{16D95CCB-E58B-4B75-BE5C-D954F8AEF593}" type="PERCENTAGE">
                      <a:rPr lang="en-US" sz="1200" smtClean="0"/>
                      <a:pPr>
                        <a:defRPr sz="1200"/>
                      </a:pPr>
                      <a:t>[PORCENTAJE]</a:t>
                    </a:fld>
                    <a:endParaRPr lang="es-BO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BO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019628410696069"/>
                      <c:h val="0.2450133706790229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13A-4830-9671-8BC31BECCE6D}"/>
                </c:ext>
              </c:extLst>
            </c:dLbl>
            <c:dLbl>
              <c:idx val="1"/>
              <c:layout>
                <c:manualLayout>
                  <c:x val="-5.7262757240537573E-3"/>
                  <c:y val="1.984191477344767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dirty="0"/>
                      <a:t>MATERIALES</a:t>
                    </a:r>
                    <a:r>
                      <a:rPr lang="en-US" sz="1200" baseline="0" dirty="0"/>
                      <a:t> Y SUMINISTROS</a:t>
                    </a:r>
                  </a:p>
                  <a:p>
                    <a:pPr>
                      <a:defRPr sz="1400"/>
                    </a:pPr>
                    <a:fld id="{B384B950-D9F5-4EE9-9A08-FA3364DDD9AA}" type="PERCENTAGE">
                      <a:rPr lang="en-US" sz="1200" smtClean="0"/>
                      <a:pPr>
                        <a:defRPr sz="1400"/>
                      </a:pPr>
                      <a:t>[PORCENTAJE]</a:t>
                    </a:fld>
                    <a:endParaRPr lang="es-BO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BO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285528880629424"/>
                      <c:h val="0.2248853118480353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13A-4830-9671-8BC31BECCE6D}"/>
                </c:ext>
              </c:extLst>
            </c:dLbl>
            <c:dLbl>
              <c:idx val="2"/>
              <c:layout>
                <c:manualLayout>
                  <c:x val="-1.9752495033019523E-3"/>
                  <c:y val="0.1055226091266410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dirty="0"/>
                      <a:t>ACTIVOS REALES </a:t>
                    </a:r>
                  </a:p>
                  <a:p>
                    <a:pPr>
                      <a:defRPr/>
                    </a:pPr>
                    <a:fld id="{76806FD9-5A43-4389-A9AE-DDDBA4419C98}" type="PERCENTAGE">
                      <a:rPr lang="en-US" sz="1200" smtClean="0"/>
                      <a:pPr>
                        <a:defRPr/>
                      </a:pPr>
                      <a:t>[PORCENTAJE]</a:t>
                    </a:fld>
                    <a:endParaRPr lang="es-BO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BO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834280318059898"/>
                      <c:h val="0.1864590177161496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213A-4830-9671-8BC31BECCE6D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BO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Hoja1!$E$31:$E$33</c:f>
              <c:numCache>
                <c:formatCode>#,##0</c:formatCode>
                <c:ptCount val="3"/>
                <c:pt idx="0">
                  <c:v>102963</c:v>
                </c:pt>
                <c:pt idx="1">
                  <c:v>9937</c:v>
                </c:pt>
                <c:pt idx="2">
                  <c:v>39500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13A-4830-9671-8BC31BECCE6D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BO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sz="1400" b="1" i="0" baseline="0">
                <a:effectLst/>
              </a:rPr>
              <a:t>Ejecución del Gasto Corriente </a:t>
            </a:r>
            <a:endParaRPr lang="es-BO" sz="1200">
              <a:effectLst/>
            </a:endParaRPr>
          </a:p>
          <a:p>
            <a:pPr>
              <a:defRPr/>
            </a:pPr>
            <a:r>
              <a:rPr lang="es-ES" sz="1400" b="1" i="0" baseline="0">
                <a:effectLst/>
              </a:rPr>
              <a:t>Fte.  20 -  230 Organismo Financiador </a:t>
            </a:r>
            <a:endParaRPr lang="es-BO" sz="1200">
              <a:effectLst/>
            </a:endParaRPr>
          </a:p>
          <a:p>
            <a:pPr>
              <a:defRPr/>
            </a:pPr>
            <a:r>
              <a:rPr lang="es-ES" sz="1400" b="1" i="0" baseline="0">
                <a:effectLst/>
              </a:rPr>
              <a:t>Al 31 de diciembre de 2023</a:t>
            </a:r>
          </a:p>
          <a:p>
            <a:pPr>
              <a:defRPr/>
            </a:pPr>
            <a:r>
              <a:rPr lang="es-ES" sz="1400" b="1" i="0" baseline="0">
                <a:effectLst/>
              </a:rPr>
              <a:t>(Expresado en bolivianos)</a:t>
            </a:r>
            <a:endParaRPr lang="es-BO" sz="1200">
              <a:effectLst/>
            </a:endParaRPr>
          </a:p>
        </c:rich>
      </c:tx>
      <c:layout>
        <c:manualLayout>
          <c:xMode val="edge"/>
          <c:yMode val="edge"/>
          <c:x val="0.28870563654855536"/>
          <c:y val="3.118244007414863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B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VIGENTE</c:v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B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Hoja2!$E$27:$E$29</c:f>
              <c:numCache>
                <c:formatCode>#,##0</c:formatCode>
                <c:ptCount val="3"/>
                <c:pt idx="0">
                  <c:v>102963</c:v>
                </c:pt>
                <c:pt idx="1">
                  <c:v>9937</c:v>
                </c:pt>
                <c:pt idx="2">
                  <c:v>39500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B5-44A8-B638-377B56E24323}"/>
            </c:ext>
          </c:extLst>
        </c:ser>
        <c:ser>
          <c:idx val="1"/>
          <c:order val="1"/>
          <c:tx>
            <c:v>EJECUTADO</c:v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B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Hoja2!$F$27:$F$29</c:f>
              <c:numCache>
                <c:formatCode>#,##0.00</c:formatCode>
                <c:ptCount val="3"/>
                <c:pt idx="0" formatCode="#,##0">
                  <c:v>101650</c:v>
                </c:pt>
                <c:pt idx="1">
                  <c:v>8595.6</c:v>
                </c:pt>
                <c:pt idx="2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B5-44A8-B638-377B56E24323}"/>
            </c:ext>
          </c:extLst>
        </c:ser>
        <c:ser>
          <c:idx val="2"/>
          <c:order val="2"/>
          <c:tx>
            <c:v>SALDO</c:v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B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Hoja2!$G$27:$G$29</c:f>
              <c:numCache>
                <c:formatCode>#,##0.00</c:formatCode>
                <c:ptCount val="3"/>
                <c:pt idx="0" formatCode="#,##0">
                  <c:v>1313</c:v>
                </c:pt>
                <c:pt idx="1">
                  <c:v>1341.4</c:v>
                </c:pt>
                <c:pt idx="2" formatCode="#,##0">
                  <c:v>39500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B5-44A8-B638-377B56E2432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55709664"/>
        <c:axId val="655700512"/>
      </c:barChart>
      <c:catAx>
        <c:axId val="655709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BO"/>
          </a:p>
        </c:txPr>
        <c:crossAx val="655700512"/>
        <c:crosses val="autoZero"/>
        <c:auto val="1"/>
        <c:lblAlgn val="ctr"/>
        <c:lblOffset val="100"/>
        <c:noMultiLvlLbl val="0"/>
      </c:catAx>
      <c:valAx>
        <c:axId val="655700512"/>
        <c:scaling>
          <c:orientation val="minMax"/>
        </c:scaling>
        <c:delete val="1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655709664"/>
        <c:crosses val="max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818614969495532"/>
          <c:y val="0.2671243431564358"/>
          <c:w val="0.5364760776978128"/>
          <c:h val="7.40346393454589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B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B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074B3D-E536-4118-B6EB-DA3E9E680F48}" type="doc">
      <dgm:prSet loTypeId="urn:microsoft.com/office/officeart/2005/8/layout/vList5" loCatId="list" qsTypeId="urn:microsoft.com/office/officeart/2005/8/quickstyle/simple2" qsCatId="simple" csTypeId="urn:microsoft.com/office/officeart/2005/8/colors/accent3_1" csCatId="accent3" phldr="1"/>
      <dgm:spPr/>
      <dgm:t>
        <a:bodyPr/>
        <a:lstStyle/>
        <a:p>
          <a:endParaRPr lang="es-BO"/>
        </a:p>
      </dgm:t>
    </dgm:pt>
    <dgm:pt modelId="{A1A2CBD8-23FF-47F9-8F03-1A66E8F805C3}">
      <dgm:prSet phldrT="[Texto]" custT="1"/>
      <dgm:spPr/>
      <dgm:t>
        <a:bodyPr/>
        <a:lstStyle/>
        <a:p>
          <a:r>
            <a:rPr lang="es-BO" sz="2400" dirty="0"/>
            <a:t>Servicios Personales</a:t>
          </a:r>
        </a:p>
        <a:p>
          <a:r>
            <a:rPr lang="es-BO" sz="2400" dirty="0"/>
            <a:t>87 %</a:t>
          </a:r>
        </a:p>
      </dgm:t>
    </dgm:pt>
    <dgm:pt modelId="{600B865D-1FE6-49E4-9E58-9369D10F8FF2}" type="parTrans" cxnId="{65B31A6F-EA8E-4992-8C49-7D3DEFE7E971}">
      <dgm:prSet/>
      <dgm:spPr/>
      <dgm:t>
        <a:bodyPr/>
        <a:lstStyle/>
        <a:p>
          <a:endParaRPr lang="es-BO"/>
        </a:p>
      </dgm:t>
    </dgm:pt>
    <dgm:pt modelId="{985B0974-7686-4307-8EA7-7995E7CFCBE4}" type="sibTrans" cxnId="{65B31A6F-EA8E-4992-8C49-7D3DEFE7E971}">
      <dgm:prSet/>
      <dgm:spPr/>
      <dgm:t>
        <a:bodyPr/>
        <a:lstStyle/>
        <a:p>
          <a:endParaRPr lang="es-BO"/>
        </a:p>
      </dgm:t>
    </dgm:pt>
    <dgm:pt modelId="{B293961D-3B4C-4AAB-B447-6E88BE36CD63}">
      <dgm:prSet phldrT="[Texto]"/>
      <dgm:spPr/>
      <dgm:t>
        <a:bodyPr/>
        <a:lstStyle/>
        <a:p>
          <a:pPr algn="just"/>
          <a:r>
            <a:rPr lang="es-ES" dirty="0"/>
            <a:t>Gastos por concepto de servicios prestados por el personal permanente y no permanente, incluyendo el total de remuneraciones; así como los aportes al sistema de previsión social, otros aportes y previsiones </a:t>
          </a:r>
          <a:r>
            <a:rPr lang="es-BO" dirty="0"/>
            <a:t>para incrementos salariales.</a:t>
          </a:r>
        </a:p>
      </dgm:t>
    </dgm:pt>
    <dgm:pt modelId="{3858D795-CA29-45C7-B2A1-005E3CB349E0}" type="parTrans" cxnId="{3D06160A-390E-457B-B07A-A0A39BF45494}">
      <dgm:prSet/>
      <dgm:spPr/>
      <dgm:t>
        <a:bodyPr/>
        <a:lstStyle/>
        <a:p>
          <a:endParaRPr lang="es-BO"/>
        </a:p>
      </dgm:t>
    </dgm:pt>
    <dgm:pt modelId="{09CBAD04-0C11-4481-96CF-1CC5D7A98146}" type="sibTrans" cxnId="{3D06160A-390E-457B-B07A-A0A39BF45494}">
      <dgm:prSet/>
      <dgm:spPr/>
      <dgm:t>
        <a:bodyPr/>
        <a:lstStyle/>
        <a:p>
          <a:endParaRPr lang="es-BO"/>
        </a:p>
      </dgm:t>
    </dgm:pt>
    <dgm:pt modelId="{817EF807-ABFA-4FBB-92C8-170D1BCE1953}">
      <dgm:prSet phldrT="[Texto]" custT="1"/>
      <dgm:spPr/>
      <dgm:t>
        <a:bodyPr/>
        <a:lstStyle/>
        <a:p>
          <a:r>
            <a:rPr lang="es-BO" sz="2400" dirty="0"/>
            <a:t>Servicios</a:t>
          </a:r>
          <a:r>
            <a:rPr lang="es-BO" sz="3200" dirty="0"/>
            <a:t> </a:t>
          </a:r>
          <a:r>
            <a:rPr lang="es-BO" sz="2400" dirty="0"/>
            <a:t>no personales</a:t>
          </a:r>
        </a:p>
        <a:p>
          <a:r>
            <a:rPr lang="es-BO" sz="2400" dirty="0"/>
            <a:t>4 %</a:t>
          </a:r>
          <a:endParaRPr lang="es-BO" sz="3200" dirty="0"/>
        </a:p>
      </dgm:t>
    </dgm:pt>
    <dgm:pt modelId="{82138293-88D3-41D5-8C11-F31D7834F647}" type="parTrans" cxnId="{FF8A6B21-DBB4-4869-8CFA-96E19DD1F21F}">
      <dgm:prSet/>
      <dgm:spPr/>
      <dgm:t>
        <a:bodyPr/>
        <a:lstStyle/>
        <a:p>
          <a:endParaRPr lang="es-BO"/>
        </a:p>
      </dgm:t>
    </dgm:pt>
    <dgm:pt modelId="{7FE6D546-1D07-492E-B379-125E07E22020}" type="sibTrans" cxnId="{FF8A6B21-DBB4-4869-8CFA-96E19DD1F21F}">
      <dgm:prSet/>
      <dgm:spPr/>
      <dgm:t>
        <a:bodyPr/>
        <a:lstStyle/>
        <a:p>
          <a:endParaRPr lang="es-BO"/>
        </a:p>
      </dgm:t>
    </dgm:pt>
    <dgm:pt modelId="{536ED59D-2632-4086-927C-00378C0EBD60}">
      <dgm:prSet phldrT="[Texto]" custT="1"/>
      <dgm:spPr/>
      <dgm:t>
        <a:bodyPr/>
        <a:lstStyle/>
        <a:p>
          <a:pPr algn="just"/>
          <a:r>
            <a:rPr lang="es-ES" sz="1600" dirty="0"/>
            <a:t>Gastos para atender los pagos por la prestación de servicios de carácter no personal, el uso de bienes muebles e inmuebles de terceros, así como por su mantenimiento y reparación. Incluye asignaciones para el pago de servicios profesionales y comerciales, prestados por personas naturales o jurídicas y por </a:t>
          </a:r>
          <a:r>
            <a:rPr lang="es-BO" sz="1600" dirty="0"/>
            <a:t>instituciones públicas o privadas.</a:t>
          </a:r>
        </a:p>
      </dgm:t>
    </dgm:pt>
    <dgm:pt modelId="{81AE7A23-54CA-4F3A-89DA-79C94BBE4C10}" type="parTrans" cxnId="{AF37200C-3C92-48E4-A472-E23E628F8F50}">
      <dgm:prSet/>
      <dgm:spPr/>
      <dgm:t>
        <a:bodyPr/>
        <a:lstStyle/>
        <a:p>
          <a:endParaRPr lang="es-BO"/>
        </a:p>
      </dgm:t>
    </dgm:pt>
    <dgm:pt modelId="{207F809E-F898-461C-8604-22324DD60CAB}" type="sibTrans" cxnId="{AF37200C-3C92-48E4-A472-E23E628F8F50}">
      <dgm:prSet/>
      <dgm:spPr/>
      <dgm:t>
        <a:bodyPr/>
        <a:lstStyle/>
        <a:p>
          <a:endParaRPr lang="es-BO"/>
        </a:p>
      </dgm:t>
    </dgm:pt>
    <dgm:pt modelId="{59EFAE05-8934-4084-944F-854CBF2F133A}">
      <dgm:prSet phldrT="[Texto]" custT="1"/>
      <dgm:spPr/>
      <dgm:t>
        <a:bodyPr/>
        <a:lstStyle/>
        <a:p>
          <a:r>
            <a:rPr lang="es-BO" sz="2400" dirty="0"/>
            <a:t>Materiales y Suministros</a:t>
          </a:r>
        </a:p>
        <a:p>
          <a:r>
            <a:rPr lang="es-BO" sz="2400" dirty="0"/>
            <a:t>9 %</a:t>
          </a:r>
        </a:p>
      </dgm:t>
    </dgm:pt>
    <dgm:pt modelId="{B1F7A2BA-655B-4DB9-8E50-2FE3EC7E2158}" type="parTrans" cxnId="{26078041-58FC-4ED3-9A88-7F0F08899739}">
      <dgm:prSet/>
      <dgm:spPr/>
      <dgm:t>
        <a:bodyPr/>
        <a:lstStyle/>
        <a:p>
          <a:endParaRPr lang="es-BO"/>
        </a:p>
      </dgm:t>
    </dgm:pt>
    <dgm:pt modelId="{B6EAC2B0-7947-4B95-A585-95E707F3C880}" type="sibTrans" cxnId="{26078041-58FC-4ED3-9A88-7F0F08899739}">
      <dgm:prSet/>
      <dgm:spPr/>
      <dgm:t>
        <a:bodyPr/>
        <a:lstStyle/>
        <a:p>
          <a:endParaRPr lang="es-BO"/>
        </a:p>
      </dgm:t>
    </dgm:pt>
    <dgm:pt modelId="{5DF6FA7F-F6E4-4304-992D-0D12C69BFDCE}">
      <dgm:prSet phldrT="[Texto]"/>
      <dgm:spPr/>
      <dgm:t>
        <a:bodyPr/>
        <a:lstStyle/>
        <a:p>
          <a:pPr algn="just"/>
          <a:r>
            <a:rPr lang="es-ES" dirty="0"/>
            <a:t>Comprende la adquisición de artículos, materiales y bienes que se consumen o cambien de valor durante la gestión. Se incluye los materiales que se destinan a conservación y reparación de bienes de capital.</a:t>
          </a:r>
          <a:endParaRPr lang="es-BO" dirty="0"/>
        </a:p>
      </dgm:t>
    </dgm:pt>
    <dgm:pt modelId="{CA56F1BE-6EF3-4872-812B-AD63AE7B207F}" type="parTrans" cxnId="{8E06A01E-D47E-4BA2-8AE2-C2F78FA6634D}">
      <dgm:prSet/>
      <dgm:spPr/>
      <dgm:t>
        <a:bodyPr/>
        <a:lstStyle/>
        <a:p>
          <a:endParaRPr lang="es-BO"/>
        </a:p>
      </dgm:t>
    </dgm:pt>
    <dgm:pt modelId="{6A3DA1AE-7E41-4CC7-8CB0-3B9CEFDB424B}" type="sibTrans" cxnId="{8E06A01E-D47E-4BA2-8AE2-C2F78FA6634D}">
      <dgm:prSet/>
      <dgm:spPr/>
      <dgm:t>
        <a:bodyPr/>
        <a:lstStyle/>
        <a:p>
          <a:endParaRPr lang="es-BO"/>
        </a:p>
      </dgm:t>
    </dgm:pt>
    <dgm:pt modelId="{8CC34894-E45D-43AB-ABA3-92B2165EBABA}" type="pres">
      <dgm:prSet presAssocID="{1C074B3D-E536-4118-B6EB-DA3E9E680F48}" presName="Name0" presStyleCnt="0">
        <dgm:presLayoutVars>
          <dgm:dir/>
          <dgm:animLvl val="lvl"/>
          <dgm:resizeHandles val="exact"/>
        </dgm:presLayoutVars>
      </dgm:prSet>
      <dgm:spPr/>
    </dgm:pt>
    <dgm:pt modelId="{F0986C55-A672-4621-9116-07270947F02A}" type="pres">
      <dgm:prSet presAssocID="{A1A2CBD8-23FF-47F9-8F03-1A66E8F805C3}" presName="linNode" presStyleCnt="0"/>
      <dgm:spPr/>
    </dgm:pt>
    <dgm:pt modelId="{B4D1281F-FC46-4566-98F2-4ECC210A944C}" type="pres">
      <dgm:prSet presAssocID="{A1A2CBD8-23FF-47F9-8F03-1A66E8F805C3}" presName="parentText" presStyleLbl="node1" presStyleIdx="0" presStyleCnt="3" custLinFactNeighborX="-4688" custLinFactNeighborY="-18140">
        <dgm:presLayoutVars>
          <dgm:chMax val="1"/>
          <dgm:bulletEnabled val="1"/>
        </dgm:presLayoutVars>
      </dgm:prSet>
      <dgm:spPr/>
    </dgm:pt>
    <dgm:pt modelId="{6A16D3E3-CC9B-469A-A5AF-F65F63154F23}" type="pres">
      <dgm:prSet presAssocID="{A1A2CBD8-23FF-47F9-8F03-1A66E8F805C3}" presName="descendantText" presStyleLbl="alignAccFollowNode1" presStyleIdx="0" presStyleCnt="3">
        <dgm:presLayoutVars>
          <dgm:bulletEnabled val="1"/>
        </dgm:presLayoutVars>
      </dgm:prSet>
      <dgm:spPr/>
    </dgm:pt>
    <dgm:pt modelId="{CCD2B9E6-0A5B-401D-8166-9568919D16CD}" type="pres">
      <dgm:prSet presAssocID="{985B0974-7686-4307-8EA7-7995E7CFCBE4}" presName="sp" presStyleCnt="0"/>
      <dgm:spPr/>
    </dgm:pt>
    <dgm:pt modelId="{7C63E7A6-0F18-4261-9E7A-F6F9514113F1}" type="pres">
      <dgm:prSet presAssocID="{817EF807-ABFA-4FBB-92C8-170D1BCE1953}" presName="linNode" presStyleCnt="0"/>
      <dgm:spPr/>
    </dgm:pt>
    <dgm:pt modelId="{01826255-C2AA-4C3D-B150-92D225A7DCC0}" type="pres">
      <dgm:prSet presAssocID="{817EF807-ABFA-4FBB-92C8-170D1BCE1953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0B534D19-8EF1-44D9-971E-67E0328DF5ED}" type="pres">
      <dgm:prSet presAssocID="{817EF807-ABFA-4FBB-92C8-170D1BCE1953}" presName="descendantText" presStyleLbl="alignAccFollowNode1" presStyleIdx="1" presStyleCnt="3" custScaleY="126251">
        <dgm:presLayoutVars>
          <dgm:bulletEnabled val="1"/>
        </dgm:presLayoutVars>
      </dgm:prSet>
      <dgm:spPr/>
    </dgm:pt>
    <dgm:pt modelId="{B0D1DCE1-7B03-4B09-8AF6-2BC99653F8CD}" type="pres">
      <dgm:prSet presAssocID="{7FE6D546-1D07-492E-B379-125E07E22020}" presName="sp" presStyleCnt="0"/>
      <dgm:spPr/>
    </dgm:pt>
    <dgm:pt modelId="{1DF4E28C-02F9-43E1-8541-08D304881FC6}" type="pres">
      <dgm:prSet presAssocID="{59EFAE05-8934-4084-944F-854CBF2F133A}" presName="linNode" presStyleCnt="0"/>
      <dgm:spPr/>
    </dgm:pt>
    <dgm:pt modelId="{3D4EC1C6-5B7C-4FDD-A46F-097723F32645}" type="pres">
      <dgm:prSet presAssocID="{59EFAE05-8934-4084-944F-854CBF2F133A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ACD6A839-83C9-427A-A2D2-0C3D84336EAE}" type="pres">
      <dgm:prSet presAssocID="{59EFAE05-8934-4084-944F-854CBF2F133A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3D06160A-390E-457B-B07A-A0A39BF45494}" srcId="{A1A2CBD8-23FF-47F9-8F03-1A66E8F805C3}" destId="{B293961D-3B4C-4AAB-B447-6E88BE36CD63}" srcOrd="0" destOrd="0" parTransId="{3858D795-CA29-45C7-B2A1-005E3CB349E0}" sibTransId="{09CBAD04-0C11-4481-96CF-1CC5D7A98146}"/>
    <dgm:cxn modelId="{AF37200C-3C92-48E4-A472-E23E628F8F50}" srcId="{817EF807-ABFA-4FBB-92C8-170D1BCE1953}" destId="{536ED59D-2632-4086-927C-00378C0EBD60}" srcOrd="0" destOrd="0" parTransId="{81AE7A23-54CA-4F3A-89DA-79C94BBE4C10}" sibTransId="{207F809E-F898-461C-8604-22324DD60CAB}"/>
    <dgm:cxn modelId="{8E06A01E-D47E-4BA2-8AE2-C2F78FA6634D}" srcId="{59EFAE05-8934-4084-944F-854CBF2F133A}" destId="{5DF6FA7F-F6E4-4304-992D-0D12C69BFDCE}" srcOrd="0" destOrd="0" parTransId="{CA56F1BE-6EF3-4872-812B-AD63AE7B207F}" sibTransId="{6A3DA1AE-7E41-4CC7-8CB0-3B9CEFDB424B}"/>
    <dgm:cxn modelId="{FF8A6B21-DBB4-4869-8CFA-96E19DD1F21F}" srcId="{1C074B3D-E536-4118-B6EB-DA3E9E680F48}" destId="{817EF807-ABFA-4FBB-92C8-170D1BCE1953}" srcOrd="1" destOrd="0" parTransId="{82138293-88D3-41D5-8C11-F31D7834F647}" sibTransId="{7FE6D546-1D07-492E-B379-125E07E22020}"/>
    <dgm:cxn modelId="{08C21527-3419-4CBE-A609-03C5629B6BBD}" type="presOf" srcId="{5DF6FA7F-F6E4-4304-992D-0D12C69BFDCE}" destId="{ACD6A839-83C9-427A-A2D2-0C3D84336EAE}" srcOrd="0" destOrd="0" presId="urn:microsoft.com/office/officeart/2005/8/layout/vList5"/>
    <dgm:cxn modelId="{26078041-58FC-4ED3-9A88-7F0F08899739}" srcId="{1C074B3D-E536-4118-B6EB-DA3E9E680F48}" destId="{59EFAE05-8934-4084-944F-854CBF2F133A}" srcOrd="2" destOrd="0" parTransId="{B1F7A2BA-655B-4DB9-8E50-2FE3EC7E2158}" sibTransId="{B6EAC2B0-7947-4B95-A585-95E707F3C880}"/>
    <dgm:cxn modelId="{2369E462-EAC0-4390-A1C1-099F982EDBCB}" type="presOf" srcId="{817EF807-ABFA-4FBB-92C8-170D1BCE1953}" destId="{01826255-C2AA-4C3D-B150-92D225A7DCC0}" srcOrd="0" destOrd="0" presId="urn:microsoft.com/office/officeart/2005/8/layout/vList5"/>
    <dgm:cxn modelId="{C1CE1F44-C43A-4611-AC61-1A4228D533DA}" type="presOf" srcId="{536ED59D-2632-4086-927C-00378C0EBD60}" destId="{0B534D19-8EF1-44D9-971E-67E0328DF5ED}" srcOrd="0" destOrd="0" presId="urn:microsoft.com/office/officeart/2005/8/layout/vList5"/>
    <dgm:cxn modelId="{17EA9547-7D51-4FC4-AAD8-352DC6250256}" type="presOf" srcId="{A1A2CBD8-23FF-47F9-8F03-1A66E8F805C3}" destId="{B4D1281F-FC46-4566-98F2-4ECC210A944C}" srcOrd="0" destOrd="0" presId="urn:microsoft.com/office/officeart/2005/8/layout/vList5"/>
    <dgm:cxn modelId="{65B31A6F-EA8E-4992-8C49-7D3DEFE7E971}" srcId="{1C074B3D-E536-4118-B6EB-DA3E9E680F48}" destId="{A1A2CBD8-23FF-47F9-8F03-1A66E8F805C3}" srcOrd="0" destOrd="0" parTransId="{600B865D-1FE6-49E4-9E58-9369D10F8FF2}" sibTransId="{985B0974-7686-4307-8EA7-7995E7CFCBE4}"/>
    <dgm:cxn modelId="{B542ABB6-F55A-4B48-A9CD-244D294CB249}" type="presOf" srcId="{59EFAE05-8934-4084-944F-854CBF2F133A}" destId="{3D4EC1C6-5B7C-4FDD-A46F-097723F32645}" srcOrd="0" destOrd="0" presId="urn:microsoft.com/office/officeart/2005/8/layout/vList5"/>
    <dgm:cxn modelId="{069E39CC-7238-43A4-AA65-A7CA4B1BABAB}" type="presOf" srcId="{B293961D-3B4C-4AAB-B447-6E88BE36CD63}" destId="{6A16D3E3-CC9B-469A-A5AF-F65F63154F23}" srcOrd="0" destOrd="0" presId="urn:microsoft.com/office/officeart/2005/8/layout/vList5"/>
    <dgm:cxn modelId="{FF8D53E4-8127-474B-AC79-0BC3A805C5B4}" type="presOf" srcId="{1C074B3D-E536-4118-B6EB-DA3E9E680F48}" destId="{8CC34894-E45D-43AB-ABA3-92B2165EBABA}" srcOrd="0" destOrd="0" presId="urn:microsoft.com/office/officeart/2005/8/layout/vList5"/>
    <dgm:cxn modelId="{165B05D0-E01E-4378-9D53-01415A9A4F48}" type="presParOf" srcId="{8CC34894-E45D-43AB-ABA3-92B2165EBABA}" destId="{F0986C55-A672-4621-9116-07270947F02A}" srcOrd="0" destOrd="0" presId="urn:microsoft.com/office/officeart/2005/8/layout/vList5"/>
    <dgm:cxn modelId="{446F7347-8915-45D3-8CE6-0A1BE3C6941B}" type="presParOf" srcId="{F0986C55-A672-4621-9116-07270947F02A}" destId="{B4D1281F-FC46-4566-98F2-4ECC210A944C}" srcOrd="0" destOrd="0" presId="urn:microsoft.com/office/officeart/2005/8/layout/vList5"/>
    <dgm:cxn modelId="{072B23EA-C06F-403F-9C26-3728C4953246}" type="presParOf" srcId="{F0986C55-A672-4621-9116-07270947F02A}" destId="{6A16D3E3-CC9B-469A-A5AF-F65F63154F23}" srcOrd="1" destOrd="0" presId="urn:microsoft.com/office/officeart/2005/8/layout/vList5"/>
    <dgm:cxn modelId="{FC07EBB1-ADDF-43F5-89B4-AD31A5318AF9}" type="presParOf" srcId="{8CC34894-E45D-43AB-ABA3-92B2165EBABA}" destId="{CCD2B9E6-0A5B-401D-8166-9568919D16CD}" srcOrd="1" destOrd="0" presId="urn:microsoft.com/office/officeart/2005/8/layout/vList5"/>
    <dgm:cxn modelId="{258B01A0-70F4-4002-8452-347E97F78B42}" type="presParOf" srcId="{8CC34894-E45D-43AB-ABA3-92B2165EBABA}" destId="{7C63E7A6-0F18-4261-9E7A-F6F9514113F1}" srcOrd="2" destOrd="0" presId="urn:microsoft.com/office/officeart/2005/8/layout/vList5"/>
    <dgm:cxn modelId="{6A4985B7-953F-4CA4-A811-B3187E2BD12B}" type="presParOf" srcId="{7C63E7A6-0F18-4261-9E7A-F6F9514113F1}" destId="{01826255-C2AA-4C3D-B150-92D225A7DCC0}" srcOrd="0" destOrd="0" presId="urn:microsoft.com/office/officeart/2005/8/layout/vList5"/>
    <dgm:cxn modelId="{BB059E60-486D-4906-9228-1EFF71D920BC}" type="presParOf" srcId="{7C63E7A6-0F18-4261-9E7A-F6F9514113F1}" destId="{0B534D19-8EF1-44D9-971E-67E0328DF5ED}" srcOrd="1" destOrd="0" presId="urn:microsoft.com/office/officeart/2005/8/layout/vList5"/>
    <dgm:cxn modelId="{E521C249-DEE5-4651-820D-4D2316499438}" type="presParOf" srcId="{8CC34894-E45D-43AB-ABA3-92B2165EBABA}" destId="{B0D1DCE1-7B03-4B09-8AF6-2BC99653F8CD}" srcOrd="3" destOrd="0" presId="urn:microsoft.com/office/officeart/2005/8/layout/vList5"/>
    <dgm:cxn modelId="{2CCB6B17-42FD-4CE3-AE08-06A7432775DD}" type="presParOf" srcId="{8CC34894-E45D-43AB-ABA3-92B2165EBABA}" destId="{1DF4E28C-02F9-43E1-8541-08D304881FC6}" srcOrd="4" destOrd="0" presId="urn:microsoft.com/office/officeart/2005/8/layout/vList5"/>
    <dgm:cxn modelId="{D1E3EAEA-1DF2-4CE3-9560-31BFEBE68CC4}" type="presParOf" srcId="{1DF4E28C-02F9-43E1-8541-08D304881FC6}" destId="{3D4EC1C6-5B7C-4FDD-A46F-097723F32645}" srcOrd="0" destOrd="0" presId="urn:microsoft.com/office/officeart/2005/8/layout/vList5"/>
    <dgm:cxn modelId="{E59A4D24-D881-40DB-8888-55EB555D8A12}" type="presParOf" srcId="{1DF4E28C-02F9-43E1-8541-08D304881FC6}" destId="{ACD6A839-83C9-427A-A2D2-0C3D84336EA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C074B3D-E536-4118-B6EB-DA3E9E680F48}" type="doc">
      <dgm:prSet loTypeId="urn:microsoft.com/office/officeart/2005/8/layout/vList5" loCatId="list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es-BO"/>
        </a:p>
      </dgm:t>
    </dgm:pt>
    <dgm:pt modelId="{A1A2CBD8-23FF-47F9-8F03-1A66E8F805C3}">
      <dgm:prSet phldrT="[Texto]" custT="1"/>
      <dgm:spPr/>
      <dgm:t>
        <a:bodyPr/>
        <a:lstStyle/>
        <a:p>
          <a:r>
            <a:rPr lang="es-BO" sz="2400" dirty="0"/>
            <a:t>Servicios No Personales</a:t>
          </a:r>
        </a:p>
        <a:p>
          <a:r>
            <a:rPr lang="es-BO" sz="2400" dirty="0"/>
            <a:t>68 %</a:t>
          </a:r>
          <a:endParaRPr lang="es-BO" sz="2800" dirty="0"/>
        </a:p>
      </dgm:t>
    </dgm:pt>
    <dgm:pt modelId="{600B865D-1FE6-49E4-9E58-9369D10F8FF2}" type="parTrans" cxnId="{65B31A6F-EA8E-4992-8C49-7D3DEFE7E971}">
      <dgm:prSet/>
      <dgm:spPr/>
      <dgm:t>
        <a:bodyPr/>
        <a:lstStyle/>
        <a:p>
          <a:endParaRPr lang="es-BO"/>
        </a:p>
      </dgm:t>
    </dgm:pt>
    <dgm:pt modelId="{985B0974-7686-4307-8EA7-7995E7CFCBE4}" type="sibTrans" cxnId="{65B31A6F-EA8E-4992-8C49-7D3DEFE7E971}">
      <dgm:prSet/>
      <dgm:spPr/>
      <dgm:t>
        <a:bodyPr/>
        <a:lstStyle/>
        <a:p>
          <a:endParaRPr lang="es-BO"/>
        </a:p>
      </dgm:t>
    </dgm:pt>
    <dgm:pt modelId="{B293961D-3B4C-4AAB-B447-6E88BE36CD63}">
      <dgm:prSet phldrT="[Texto]"/>
      <dgm:spPr/>
      <dgm:t>
        <a:bodyPr/>
        <a:lstStyle/>
        <a:p>
          <a:r>
            <a:rPr lang="es-ES" dirty="0"/>
            <a:t>Gastos para atender los pagos por la prestación de servicios de carácter no personal, el uso de bienes muebles e inmuebles de terceros, así como por su mantenimiento y reparación. Incluye asignaciones para el pago de servicios profesionales y comerciales, prestados por personas naturales o jurídicas y por </a:t>
          </a:r>
          <a:r>
            <a:rPr lang="es-BO" dirty="0"/>
            <a:t>instituciones públicas o privadas.</a:t>
          </a:r>
        </a:p>
      </dgm:t>
    </dgm:pt>
    <dgm:pt modelId="{3858D795-CA29-45C7-B2A1-005E3CB349E0}" type="parTrans" cxnId="{3D06160A-390E-457B-B07A-A0A39BF45494}">
      <dgm:prSet/>
      <dgm:spPr/>
      <dgm:t>
        <a:bodyPr/>
        <a:lstStyle/>
        <a:p>
          <a:endParaRPr lang="es-BO"/>
        </a:p>
      </dgm:t>
    </dgm:pt>
    <dgm:pt modelId="{09CBAD04-0C11-4481-96CF-1CC5D7A98146}" type="sibTrans" cxnId="{3D06160A-390E-457B-B07A-A0A39BF45494}">
      <dgm:prSet/>
      <dgm:spPr/>
      <dgm:t>
        <a:bodyPr/>
        <a:lstStyle/>
        <a:p>
          <a:endParaRPr lang="es-BO"/>
        </a:p>
      </dgm:t>
    </dgm:pt>
    <dgm:pt modelId="{817EF807-ABFA-4FBB-92C8-170D1BCE1953}">
      <dgm:prSet phldrT="[Texto]" custT="1"/>
      <dgm:spPr/>
      <dgm:t>
        <a:bodyPr/>
        <a:lstStyle/>
        <a:p>
          <a:r>
            <a:rPr lang="es-BO" sz="2400" dirty="0"/>
            <a:t>Materiales y Suministros</a:t>
          </a:r>
        </a:p>
        <a:p>
          <a:r>
            <a:rPr lang="es-BO" sz="2400" dirty="0"/>
            <a:t>6 %</a:t>
          </a:r>
        </a:p>
      </dgm:t>
    </dgm:pt>
    <dgm:pt modelId="{82138293-88D3-41D5-8C11-F31D7834F647}" type="parTrans" cxnId="{FF8A6B21-DBB4-4869-8CFA-96E19DD1F21F}">
      <dgm:prSet/>
      <dgm:spPr/>
      <dgm:t>
        <a:bodyPr/>
        <a:lstStyle/>
        <a:p>
          <a:endParaRPr lang="es-BO"/>
        </a:p>
      </dgm:t>
    </dgm:pt>
    <dgm:pt modelId="{7FE6D546-1D07-492E-B379-125E07E22020}" type="sibTrans" cxnId="{FF8A6B21-DBB4-4869-8CFA-96E19DD1F21F}">
      <dgm:prSet/>
      <dgm:spPr/>
      <dgm:t>
        <a:bodyPr/>
        <a:lstStyle/>
        <a:p>
          <a:endParaRPr lang="es-BO"/>
        </a:p>
      </dgm:t>
    </dgm:pt>
    <dgm:pt modelId="{536ED59D-2632-4086-927C-00378C0EBD60}">
      <dgm:prSet phldrT="[Texto]"/>
      <dgm:spPr/>
      <dgm:t>
        <a:bodyPr/>
        <a:lstStyle/>
        <a:p>
          <a:r>
            <a:rPr lang="es-ES" dirty="0"/>
            <a:t>Comprende la adquisición de artículos, materiales y bienes que se consumen o cambien de valor durante la gestión. Se incluye los materiales que se destinan a conservación y reparación de bienes de capital.</a:t>
          </a:r>
          <a:endParaRPr lang="es-BO" dirty="0"/>
        </a:p>
      </dgm:t>
    </dgm:pt>
    <dgm:pt modelId="{81AE7A23-54CA-4F3A-89DA-79C94BBE4C10}" type="parTrans" cxnId="{AF37200C-3C92-48E4-A472-E23E628F8F50}">
      <dgm:prSet/>
      <dgm:spPr/>
      <dgm:t>
        <a:bodyPr/>
        <a:lstStyle/>
        <a:p>
          <a:endParaRPr lang="es-BO"/>
        </a:p>
      </dgm:t>
    </dgm:pt>
    <dgm:pt modelId="{207F809E-F898-461C-8604-22324DD60CAB}" type="sibTrans" cxnId="{AF37200C-3C92-48E4-A472-E23E628F8F50}">
      <dgm:prSet/>
      <dgm:spPr/>
      <dgm:t>
        <a:bodyPr/>
        <a:lstStyle/>
        <a:p>
          <a:endParaRPr lang="es-BO"/>
        </a:p>
      </dgm:t>
    </dgm:pt>
    <dgm:pt modelId="{59EFAE05-8934-4084-944F-854CBF2F133A}">
      <dgm:prSet phldrT="[Texto]" custT="1"/>
      <dgm:spPr/>
      <dgm:t>
        <a:bodyPr/>
        <a:lstStyle/>
        <a:p>
          <a:r>
            <a:rPr lang="es-BO" sz="2400" dirty="0"/>
            <a:t>Activos Reales</a:t>
          </a:r>
        </a:p>
        <a:p>
          <a:r>
            <a:rPr lang="es-BO" sz="2400" dirty="0"/>
            <a:t>26 %</a:t>
          </a:r>
        </a:p>
      </dgm:t>
    </dgm:pt>
    <dgm:pt modelId="{B1F7A2BA-655B-4DB9-8E50-2FE3EC7E2158}" type="parTrans" cxnId="{26078041-58FC-4ED3-9A88-7F0F08899739}">
      <dgm:prSet/>
      <dgm:spPr/>
      <dgm:t>
        <a:bodyPr/>
        <a:lstStyle/>
        <a:p>
          <a:endParaRPr lang="es-BO"/>
        </a:p>
      </dgm:t>
    </dgm:pt>
    <dgm:pt modelId="{B6EAC2B0-7947-4B95-A585-95E707F3C880}" type="sibTrans" cxnId="{26078041-58FC-4ED3-9A88-7F0F08899739}">
      <dgm:prSet/>
      <dgm:spPr/>
      <dgm:t>
        <a:bodyPr/>
        <a:lstStyle/>
        <a:p>
          <a:endParaRPr lang="es-BO"/>
        </a:p>
      </dgm:t>
    </dgm:pt>
    <dgm:pt modelId="{5DF6FA7F-F6E4-4304-992D-0D12C69BFDCE}">
      <dgm:prSet phldrT="[Texto]" custT="1"/>
      <dgm:spPr/>
      <dgm:t>
        <a:bodyPr/>
        <a:lstStyle/>
        <a:p>
          <a:pPr algn="just"/>
          <a:r>
            <a:rPr lang="es-ES" sz="1400" dirty="0"/>
            <a:t>Gastos para la adquisición de bienes duraderos, construcción de obras por terceros, compra de maquinaria y/o equipos</a:t>
          </a:r>
          <a:r>
            <a:rPr lang="es-BO" sz="1400" dirty="0"/>
            <a:t>. Comprende así mismo los activos intangibles</a:t>
          </a:r>
          <a:r>
            <a:rPr lang="es-BO" sz="1200" dirty="0"/>
            <a:t>. </a:t>
          </a:r>
        </a:p>
      </dgm:t>
    </dgm:pt>
    <dgm:pt modelId="{CA56F1BE-6EF3-4872-812B-AD63AE7B207F}" type="parTrans" cxnId="{8E06A01E-D47E-4BA2-8AE2-C2F78FA6634D}">
      <dgm:prSet/>
      <dgm:spPr/>
      <dgm:t>
        <a:bodyPr/>
        <a:lstStyle/>
        <a:p>
          <a:endParaRPr lang="es-BO"/>
        </a:p>
      </dgm:t>
    </dgm:pt>
    <dgm:pt modelId="{6A3DA1AE-7E41-4CC7-8CB0-3B9CEFDB424B}" type="sibTrans" cxnId="{8E06A01E-D47E-4BA2-8AE2-C2F78FA6634D}">
      <dgm:prSet/>
      <dgm:spPr/>
      <dgm:t>
        <a:bodyPr/>
        <a:lstStyle/>
        <a:p>
          <a:endParaRPr lang="es-BO"/>
        </a:p>
      </dgm:t>
    </dgm:pt>
    <dgm:pt modelId="{8CC34894-E45D-43AB-ABA3-92B2165EBABA}" type="pres">
      <dgm:prSet presAssocID="{1C074B3D-E536-4118-B6EB-DA3E9E680F48}" presName="Name0" presStyleCnt="0">
        <dgm:presLayoutVars>
          <dgm:dir/>
          <dgm:animLvl val="lvl"/>
          <dgm:resizeHandles val="exact"/>
        </dgm:presLayoutVars>
      </dgm:prSet>
      <dgm:spPr/>
    </dgm:pt>
    <dgm:pt modelId="{F0986C55-A672-4621-9116-07270947F02A}" type="pres">
      <dgm:prSet presAssocID="{A1A2CBD8-23FF-47F9-8F03-1A66E8F805C3}" presName="linNode" presStyleCnt="0"/>
      <dgm:spPr/>
    </dgm:pt>
    <dgm:pt modelId="{B4D1281F-FC46-4566-98F2-4ECC210A944C}" type="pres">
      <dgm:prSet presAssocID="{A1A2CBD8-23FF-47F9-8F03-1A66E8F805C3}" presName="parentText" presStyleLbl="node1" presStyleIdx="0" presStyleCnt="3" custLinFactNeighborX="-4688" custLinFactNeighborY="-18140">
        <dgm:presLayoutVars>
          <dgm:chMax val="1"/>
          <dgm:bulletEnabled val="1"/>
        </dgm:presLayoutVars>
      </dgm:prSet>
      <dgm:spPr/>
    </dgm:pt>
    <dgm:pt modelId="{6A16D3E3-CC9B-469A-A5AF-F65F63154F23}" type="pres">
      <dgm:prSet presAssocID="{A1A2CBD8-23FF-47F9-8F03-1A66E8F805C3}" presName="descendantText" presStyleLbl="alignAccFollowNode1" presStyleIdx="0" presStyleCnt="3">
        <dgm:presLayoutVars>
          <dgm:bulletEnabled val="1"/>
        </dgm:presLayoutVars>
      </dgm:prSet>
      <dgm:spPr/>
    </dgm:pt>
    <dgm:pt modelId="{CCD2B9E6-0A5B-401D-8166-9568919D16CD}" type="pres">
      <dgm:prSet presAssocID="{985B0974-7686-4307-8EA7-7995E7CFCBE4}" presName="sp" presStyleCnt="0"/>
      <dgm:spPr/>
    </dgm:pt>
    <dgm:pt modelId="{7C63E7A6-0F18-4261-9E7A-F6F9514113F1}" type="pres">
      <dgm:prSet presAssocID="{817EF807-ABFA-4FBB-92C8-170D1BCE1953}" presName="linNode" presStyleCnt="0"/>
      <dgm:spPr/>
    </dgm:pt>
    <dgm:pt modelId="{01826255-C2AA-4C3D-B150-92D225A7DCC0}" type="pres">
      <dgm:prSet presAssocID="{817EF807-ABFA-4FBB-92C8-170D1BCE1953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0B534D19-8EF1-44D9-971E-67E0328DF5ED}" type="pres">
      <dgm:prSet presAssocID="{817EF807-ABFA-4FBB-92C8-170D1BCE1953}" presName="descendantText" presStyleLbl="alignAccFollowNode1" presStyleIdx="1" presStyleCnt="3">
        <dgm:presLayoutVars>
          <dgm:bulletEnabled val="1"/>
        </dgm:presLayoutVars>
      </dgm:prSet>
      <dgm:spPr/>
    </dgm:pt>
    <dgm:pt modelId="{B0D1DCE1-7B03-4B09-8AF6-2BC99653F8CD}" type="pres">
      <dgm:prSet presAssocID="{7FE6D546-1D07-492E-B379-125E07E22020}" presName="sp" presStyleCnt="0"/>
      <dgm:spPr/>
    </dgm:pt>
    <dgm:pt modelId="{1DF4E28C-02F9-43E1-8541-08D304881FC6}" type="pres">
      <dgm:prSet presAssocID="{59EFAE05-8934-4084-944F-854CBF2F133A}" presName="linNode" presStyleCnt="0"/>
      <dgm:spPr/>
    </dgm:pt>
    <dgm:pt modelId="{3D4EC1C6-5B7C-4FDD-A46F-097723F32645}" type="pres">
      <dgm:prSet presAssocID="{59EFAE05-8934-4084-944F-854CBF2F133A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ACD6A839-83C9-427A-A2D2-0C3D84336EAE}" type="pres">
      <dgm:prSet presAssocID="{59EFAE05-8934-4084-944F-854CBF2F133A}" presName="descendantText" presStyleLbl="alignAccFollowNode1" presStyleIdx="2" presStyleCnt="3" custScaleY="93425">
        <dgm:presLayoutVars>
          <dgm:bulletEnabled val="1"/>
        </dgm:presLayoutVars>
      </dgm:prSet>
      <dgm:spPr/>
    </dgm:pt>
  </dgm:ptLst>
  <dgm:cxnLst>
    <dgm:cxn modelId="{3D06160A-390E-457B-B07A-A0A39BF45494}" srcId="{A1A2CBD8-23FF-47F9-8F03-1A66E8F805C3}" destId="{B293961D-3B4C-4AAB-B447-6E88BE36CD63}" srcOrd="0" destOrd="0" parTransId="{3858D795-CA29-45C7-B2A1-005E3CB349E0}" sibTransId="{09CBAD04-0C11-4481-96CF-1CC5D7A98146}"/>
    <dgm:cxn modelId="{AF37200C-3C92-48E4-A472-E23E628F8F50}" srcId="{817EF807-ABFA-4FBB-92C8-170D1BCE1953}" destId="{536ED59D-2632-4086-927C-00378C0EBD60}" srcOrd="0" destOrd="0" parTransId="{81AE7A23-54CA-4F3A-89DA-79C94BBE4C10}" sibTransId="{207F809E-F898-461C-8604-22324DD60CAB}"/>
    <dgm:cxn modelId="{8E06A01E-D47E-4BA2-8AE2-C2F78FA6634D}" srcId="{59EFAE05-8934-4084-944F-854CBF2F133A}" destId="{5DF6FA7F-F6E4-4304-992D-0D12C69BFDCE}" srcOrd="0" destOrd="0" parTransId="{CA56F1BE-6EF3-4872-812B-AD63AE7B207F}" sibTransId="{6A3DA1AE-7E41-4CC7-8CB0-3B9CEFDB424B}"/>
    <dgm:cxn modelId="{FF8A6B21-DBB4-4869-8CFA-96E19DD1F21F}" srcId="{1C074B3D-E536-4118-B6EB-DA3E9E680F48}" destId="{817EF807-ABFA-4FBB-92C8-170D1BCE1953}" srcOrd="1" destOrd="0" parTransId="{82138293-88D3-41D5-8C11-F31D7834F647}" sibTransId="{7FE6D546-1D07-492E-B379-125E07E22020}"/>
    <dgm:cxn modelId="{08C21527-3419-4CBE-A609-03C5629B6BBD}" type="presOf" srcId="{5DF6FA7F-F6E4-4304-992D-0D12C69BFDCE}" destId="{ACD6A839-83C9-427A-A2D2-0C3D84336EAE}" srcOrd="0" destOrd="0" presId="urn:microsoft.com/office/officeart/2005/8/layout/vList5"/>
    <dgm:cxn modelId="{26078041-58FC-4ED3-9A88-7F0F08899739}" srcId="{1C074B3D-E536-4118-B6EB-DA3E9E680F48}" destId="{59EFAE05-8934-4084-944F-854CBF2F133A}" srcOrd="2" destOrd="0" parTransId="{B1F7A2BA-655B-4DB9-8E50-2FE3EC7E2158}" sibTransId="{B6EAC2B0-7947-4B95-A585-95E707F3C880}"/>
    <dgm:cxn modelId="{2369E462-EAC0-4390-A1C1-099F982EDBCB}" type="presOf" srcId="{817EF807-ABFA-4FBB-92C8-170D1BCE1953}" destId="{01826255-C2AA-4C3D-B150-92D225A7DCC0}" srcOrd="0" destOrd="0" presId="urn:microsoft.com/office/officeart/2005/8/layout/vList5"/>
    <dgm:cxn modelId="{C1CE1F44-C43A-4611-AC61-1A4228D533DA}" type="presOf" srcId="{536ED59D-2632-4086-927C-00378C0EBD60}" destId="{0B534D19-8EF1-44D9-971E-67E0328DF5ED}" srcOrd="0" destOrd="0" presId="urn:microsoft.com/office/officeart/2005/8/layout/vList5"/>
    <dgm:cxn modelId="{17EA9547-7D51-4FC4-AAD8-352DC6250256}" type="presOf" srcId="{A1A2CBD8-23FF-47F9-8F03-1A66E8F805C3}" destId="{B4D1281F-FC46-4566-98F2-4ECC210A944C}" srcOrd="0" destOrd="0" presId="urn:microsoft.com/office/officeart/2005/8/layout/vList5"/>
    <dgm:cxn modelId="{65B31A6F-EA8E-4992-8C49-7D3DEFE7E971}" srcId="{1C074B3D-E536-4118-B6EB-DA3E9E680F48}" destId="{A1A2CBD8-23FF-47F9-8F03-1A66E8F805C3}" srcOrd="0" destOrd="0" parTransId="{600B865D-1FE6-49E4-9E58-9369D10F8FF2}" sibTransId="{985B0974-7686-4307-8EA7-7995E7CFCBE4}"/>
    <dgm:cxn modelId="{B542ABB6-F55A-4B48-A9CD-244D294CB249}" type="presOf" srcId="{59EFAE05-8934-4084-944F-854CBF2F133A}" destId="{3D4EC1C6-5B7C-4FDD-A46F-097723F32645}" srcOrd="0" destOrd="0" presId="urn:microsoft.com/office/officeart/2005/8/layout/vList5"/>
    <dgm:cxn modelId="{069E39CC-7238-43A4-AA65-A7CA4B1BABAB}" type="presOf" srcId="{B293961D-3B4C-4AAB-B447-6E88BE36CD63}" destId="{6A16D3E3-CC9B-469A-A5AF-F65F63154F23}" srcOrd="0" destOrd="0" presId="urn:microsoft.com/office/officeart/2005/8/layout/vList5"/>
    <dgm:cxn modelId="{FF8D53E4-8127-474B-AC79-0BC3A805C5B4}" type="presOf" srcId="{1C074B3D-E536-4118-B6EB-DA3E9E680F48}" destId="{8CC34894-E45D-43AB-ABA3-92B2165EBABA}" srcOrd="0" destOrd="0" presId="urn:microsoft.com/office/officeart/2005/8/layout/vList5"/>
    <dgm:cxn modelId="{165B05D0-E01E-4378-9D53-01415A9A4F48}" type="presParOf" srcId="{8CC34894-E45D-43AB-ABA3-92B2165EBABA}" destId="{F0986C55-A672-4621-9116-07270947F02A}" srcOrd="0" destOrd="0" presId="urn:microsoft.com/office/officeart/2005/8/layout/vList5"/>
    <dgm:cxn modelId="{446F7347-8915-45D3-8CE6-0A1BE3C6941B}" type="presParOf" srcId="{F0986C55-A672-4621-9116-07270947F02A}" destId="{B4D1281F-FC46-4566-98F2-4ECC210A944C}" srcOrd="0" destOrd="0" presId="urn:microsoft.com/office/officeart/2005/8/layout/vList5"/>
    <dgm:cxn modelId="{072B23EA-C06F-403F-9C26-3728C4953246}" type="presParOf" srcId="{F0986C55-A672-4621-9116-07270947F02A}" destId="{6A16D3E3-CC9B-469A-A5AF-F65F63154F23}" srcOrd="1" destOrd="0" presId="urn:microsoft.com/office/officeart/2005/8/layout/vList5"/>
    <dgm:cxn modelId="{FC07EBB1-ADDF-43F5-89B4-AD31A5318AF9}" type="presParOf" srcId="{8CC34894-E45D-43AB-ABA3-92B2165EBABA}" destId="{CCD2B9E6-0A5B-401D-8166-9568919D16CD}" srcOrd="1" destOrd="0" presId="urn:microsoft.com/office/officeart/2005/8/layout/vList5"/>
    <dgm:cxn modelId="{258B01A0-70F4-4002-8452-347E97F78B42}" type="presParOf" srcId="{8CC34894-E45D-43AB-ABA3-92B2165EBABA}" destId="{7C63E7A6-0F18-4261-9E7A-F6F9514113F1}" srcOrd="2" destOrd="0" presId="urn:microsoft.com/office/officeart/2005/8/layout/vList5"/>
    <dgm:cxn modelId="{6A4985B7-953F-4CA4-A811-B3187E2BD12B}" type="presParOf" srcId="{7C63E7A6-0F18-4261-9E7A-F6F9514113F1}" destId="{01826255-C2AA-4C3D-B150-92D225A7DCC0}" srcOrd="0" destOrd="0" presId="urn:microsoft.com/office/officeart/2005/8/layout/vList5"/>
    <dgm:cxn modelId="{BB059E60-486D-4906-9228-1EFF71D920BC}" type="presParOf" srcId="{7C63E7A6-0F18-4261-9E7A-F6F9514113F1}" destId="{0B534D19-8EF1-44D9-971E-67E0328DF5ED}" srcOrd="1" destOrd="0" presId="urn:microsoft.com/office/officeart/2005/8/layout/vList5"/>
    <dgm:cxn modelId="{E521C249-DEE5-4651-820D-4D2316499438}" type="presParOf" srcId="{8CC34894-E45D-43AB-ABA3-92B2165EBABA}" destId="{B0D1DCE1-7B03-4B09-8AF6-2BC99653F8CD}" srcOrd="3" destOrd="0" presId="urn:microsoft.com/office/officeart/2005/8/layout/vList5"/>
    <dgm:cxn modelId="{2CCB6B17-42FD-4CE3-AE08-06A7432775DD}" type="presParOf" srcId="{8CC34894-E45D-43AB-ABA3-92B2165EBABA}" destId="{1DF4E28C-02F9-43E1-8541-08D304881FC6}" srcOrd="4" destOrd="0" presId="urn:microsoft.com/office/officeart/2005/8/layout/vList5"/>
    <dgm:cxn modelId="{D1E3EAEA-1DF2-4CE3-9560-31BFEBE68CC4}" type="presParOf" srcId="{1DF4E28C-02F9-43E1-8541-08D304881FC6}" destId="{3D4EC1C6-5B7C-4FDD-A46F-097723F32645}" srcOrd="0" destOrd="0" presId="urn:microsoft.com/office/officeart/2005/8/layout/vList5"/>
    <dgm:cxn modelId="{E59A4D24-D881-40DB-8888-55EB555D8A12}" type="presParOf" srcId="{1DF4E28C-02F9-43E1-8541-08D304881FC6}" destId="{ACD6A839-83C9-427A-A2D2-0C3D84336EA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16D3E3-CC9B-469A-A5AF-F65F63154F23}">
      <dsp:nvSpPr>
        <dsp:cNvPr id="0" name=""/>
        <dsp:cNvSpPr/>
      </dsp:nvSpPr>
      <dsp:spPr>
        <a:xfrm rot="5400000">
          <a:off x="4442682" y="-1543964"/>
          <a:ext cx="1397377" cy="4838937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700" kern="1200" dirty="0"/>
            <a:t>Gastos por concepto de servicios prestados por el personal permanente y no permanente, incluyendo el total de remuneraciones; así como los aportes al sistema de previsión social, otros aportes y previsiones </a:t>
          </a:r>
          <a:r>
            <a:rPr lang="es-BO" sz="1700" kern="1200" dirty="0"/>
            <a:t>para incrementos salariales.</a:t>
          </a:r>
        </a:p>
      </dsp:txBody>
      <dsp:txXfrm rot="-5400000">
        <a:off x="2721902" y="245030"/>
        <a:ext cx="4770723" cy="1260949"/>
      </dsp:txXfrm>
    </dsp:sp>
    <dsp:sp modelId="{B4D1281F-FC46-4566-98F2-4ECC210A944C}">
      <dsp:nvSpPr>
        <dsp:cNvPr id="0" name=""/>
        <dsp:cNvSpPr/>
      </dsp:nvSpPr>
      <dsp:spPr>
        <a:xfrm>
          <a:off x="0" y="0"/>
          <a:ext cx="2721902" cy="174672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BO" sz="2400" kern="1200" dirty="0"/>
            <a:t>Servicios Personales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BO" sz="2400" kern="1200" dirty="0"/>
            <a:t>87 %</a:t>
          </a:r>
        </a:p>
      </dsp:txBody>
      <dsp:txXfrm>
        <a:off x="85268" y="85268"/>
        <a:ext cx="2551366" cy="1576185"/>
      </dsp:txXfrm>
    </dsp:sp>
    <dsp:sp modelId="{0B534D19-8EF1-44D9-971E-67E0328DF5ED}">
      <dsp:nvSpPr>
        <dsp:cNvPr id="0" name=""/>
        <dsp:cNvSpPr/>
      </dsp:nvSpPr>
      <dsp:spPr>
        <a:xfrm rot="5400000">
          <a:off x="4254249" y="301195"/>
          <a:ext cx="1764202" cy="4834212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Gastos para atender los pagos por la prestación de servicios de carácter no personal, el uso de bienes muebles e inmuebles de terceros, así como por su mantenimiento y reparación. Incluye asignaciones para el pago de servicios profesionales y comerciales, prestados por personas naturales o jurídicas y por </a:t>
          </a:r>
          <a:r>
            <a:rPr lang="es-BO" sz="1600" kern="1200" dirty="0"/>
            <a:t>instituciones públicas o privadas.</a:t>
          </a:r>
        </a:p>
      </dsp:txBody>
      <dsp:txXfrm rot="-5400000">
        <a:off x="2719245" y="1922321"/>
        <a:ext cx="4748091" cy="1591960"/>
      </dsp:txXfrm>
    </dsp:sp>
    <dsp:sp modelId="{01826255-C2AA-4C3D-B150-92D225A7DCC0}">
      <dsp:nvSpPr>
        <dsp:cNvPr id="0" name=""/>
        <dsp:cNvSpPr/>
      </dsp:nvSpPr>
      <dsp:spPr>
        <a:xfrm>
          <a:off x="0" y="1844941"/>
          <a:ext cx="2719244" cy="174672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BO" sz="2400" kern="1200" dirty="0"/>
            <a:t>Servicios</a:t>
          </a:r>
          <a:r>
            <a:rPr lang="es-BO" sz="3200" kern="1200" dirty="0"/>
            <a:t> </a:t>
          </a:r>
          <a:r>
            <a:rPr lang="es-BO" sz="2400" kern="1200" dirty="0"/>
            <a:t>no personales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BO" sz="2400" kern="1200" dirty="0"/>
            <a:t>4 %</a:t>
          </a:r>
          <a:endParaRPr lang="es-BO" sz="3200" kern="1200" dirty="0"/>
        </a:p>
      </dsp:txBody>
      <dsp:txXfrm>
        <a:off x="85268" y="1930209"/>
        <a:ext cx="2548708" cy="1576185"/>
      </dsp:txXfrm>
    </dsp:sp>
    <dsp:sp modelId="{ACD6A839-83C9-427A-A2D2-0C3D84336EAE}">
      <dsp:nvSpPr>
        <dsp:cNvPr id="0" name=""/>
        <dsp:cNvSpPr/>
      </dsp:nvSpPr>
      <dsp:spPr>
        <a:xfrm rot="5400000">
          <a:off x="4442682" y="2141631"/>
          <a:ext cx="1397377" cy="4838937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700" kern="1200" dirty="0"/>
            <a:t>Comprende la adquisición de artículos, materiales y bienes que se consumen o cambien de valor durante la gestión. Se incluye los materiales que se destinan a conservación y reparación de bienes de capital.</a:t>
          </a:r>
          <a:endParaRPr lang="es-BO" sz="1700" kern="1200" dirty="0"/>
        </a:p>
      </dsp:txBody>
      <dsp:txXfrm rot="-5400000">
        <a:off x="2721902" y="3930625"/>
        <a:ext cx="4770723" cy="1260949"/>
      </dsp:txXfrm>
    </dsp:sp>
    <dsp:sp modelId="{3D4EC1C6-5B7C-4FDD-A46F-097723F32645}">
      <dsp:nvSpPr>
        <dsp:cNvPr id="0" name=""/>
        <dsp:cNvSpPr/>
      </dsp:nvSpPr>
      <dsp:spPr>
        <a:xfrm>
          <a:off x="0" y="3687739"/>
          <a:ext cx="2721902" cy="174672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BO" sz="2400" kern="1200" dirty="0"/>
            <a:t>Materiales y Suministros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BO" sz="2400" kern="1200" dirty="0"/>
            <a:t>9 %</a:t>
          </a:r>
        </a:p>
      </dsp:txBody>
      <dsp:txXfrm>
        <a:off x="85268" y="3773007"/>
        <a:ext cx="2551366" cy="15761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16D3E3-CC9B-469A-A5AF-F65F63154F23}">
      <dsp:nvSpPr>
        <dsp:cNvPr id="0" name=""/>
        <dsp:cNvSpPr/>
      </dsp:nvSpPr>
      <dsp:spPr>
        <a:xfrm rot="5400000">
          <a:off x="4515284" y="-1557789"/>
          <a:ext cx="1448035" cy="4931107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kern="1200" dirty="0"/>
            <a:t>Gastos para atender los pagos por la prestación de servicios de carácter no personal, el uso de bienes muebles e inmuebles de terceros, así como por su mantenimiento y reparación. Incluye asignaciones para el pago de servicios profesionales y comerciales, prestados por personas naturales o jurídicas y por </a:t>
          </a:r>
          <a:r>
            <a:rPr lang="es-BO" sz="1400" kern="1200" dirty="0"/>
            <a:t>instituciones públicas o privadas.</a:t>
          </a:r>
        </a:p>
      </dsp:txBody>
      <dsp:txXfrm rot="-5400000">
        <a:off x="2773749" y="254433"/>
        <a:ext cx="4860420" cy="1306661"/>
      </dsp:txXfrm>
    </dsp:sp>
    <dsp:sp modelId="{B4D1281F-FC46-4566-98F2-4ECC210A944C}">
      <dsp:nvSpPr>
        <dsp:cNvPr id="0" name=""/>
        <dsp:cNvSpPr/>
      </dsp:nvSpPr>
      <dsp:spPr>
        <a:xfrm>
          <a:off x="0" y="0"/>
          <a:ext cx="2773748" cy="181004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BO" sz="2400" kern="1200" dirty="0"/>
            <a:t>Servicios No Personales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BO" sz="2400" kern="1200" dirty="0"/>
            <a:t>68 %</a:t>
          </a:r>
          <a:endParaRPr lang="es-BO" sz="2800" kern="1200" dirty="0"/>
        </a:p>
      </dsp:txBody>
      <dsp:txXfrm>
        <a:off x="88359" y="88359"/>
        <a:ext cx="2597030" cy="1633326"/>
      </dsp:txXfrm>
    </dsp:sp>
    <dsp:sp modelId="{0B534D19-8EF1-44D9-971E-67E0328DF5ED}">
      <dsp:nvSpPr>
        <dsp:cNvPr id="0" name=""/>
        <dsp:cNvSpPr/>
      </dsp:nvSpPr>
      <dsp:spPr>
        <a:xfrm rot="5400000">
          <a:off x="4515284" y="342758"/>
          <a:ext cx="1448035" cy="4931107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kern="1200" dirty="0"/>
            <a:t>Comprende la adquisición de artículos, materiales y bienes que se consumen o cambien de valor durante la gestión. Se incluye los materiales que se destinan a conservación y reparación de bienes de capital.</a:t>
          </a:r>
          <a:endParaRPr lang="es-BO" sz="1400" kern="1200" dirty="0"/>
        </a:p>
      </dsp:txBody>
      <dsp:txXfrm rot="-5400000">
        <a:off x="2773749" y="2154981"/>
        <a:ext cx="4860420" cy="1306661"/>
      </dsp:txXfrm>
    </dsp:sp>
    <dsp:sp modelId="{01826255-C2AA-4C3D-B150-92D225A7DCC0}">
      <dsp:nvSpPr>
        <dsp:cNvPr id="0" name=""/>
        <dsp:cNvSpPr/>
      </dsp:nvSpPr>
      <dsp:spPr>
        <a:xfrm>
          <a:off x="0" y="1903289"/>
          <a:ext cx="2773748" cy="181004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BO" sz="2400" kern="1200" dirty="0"/>
            <a:t>Materiales y Suministros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BO" sz="2400" kern="1200" dirty="0"/>
            <a:t>6 %</a:t>
          </a:r>
        </a:p>
      </dsp:txBody>
      <dsp:txXfrm>
        <a:off x="88359" y="1991648"/>
        <a:ext cx="2597030" cy="1633326"/>
      </dsp:txXfrm>
    </dsp:sp>
    <dsp:sp modelId="{ACD6A839-83C9-427A-A2D2-0C3D84336EAE}">
      <dsp:nvSpPr>
        <dsp:cNvPr id="0" name=""/>
        <dsp:cNvSpPr/>
      </dsp:nvSpPr>
      <dsp:spPr>
        <a:xfrm rot="5400000">
          <a:off x="4562888" y="2243305"/>
          <a:ext cx="1352827" cy="4931107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kern="1200" dirty="0"/>
            <a:t>Gastos para la adquisición de bienes duraderos, construcción de obras por terceros, compra de maquinaria y/o equipos</a:t>
          </a:r>
          <a:r>
            <a:rPr lang="es-BO" sz="1400" kern="1200" dirty="0"/>
            <a:t>. Comprende así mismo los activos intangibles</a:t>
          </a:r>
          <a:r>
            <a:rPr lang="es-BO" sz="1200" kern="1200" dirty="0"/>
            <a:t>. </a:t>
          </a:r>
        </a:p>
      </dsp:txBody>
      <dsp:txXfrm rot="-5400000">
        <a:off x="2773748" y="4098485"/>
        <a:ext cx="4865067" cy="1220747"/>
      </dsp:txXfrm>
    </dsp:sp>
    <dsp:sp modelId="{3D4EC1C6-5B7C-4FDD-A46F-097723F32645}">
      <dsp:nvSpPr>
        <dsp:cNvPr id="0" name=""/>
        <dsp:cNvSpPr/>
      </dsp:nvSpPr>
      <dsp:spPr>
        <a:xfrm>
          <a:off x="0" y="3803836"/>
          <a:ext cx="2773748" cy="181004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BO" sz="2400" kern="1200" dirty="0"/>
            <a:t>Activos Reales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BO" sz="2400" kern="1200" dirty="0"/>
            <a:t>26 %</a:t>
          </a:r>
        </a:p>
      </dsp:txBody>
      <dsp:txXfrm>
        <a:off x="88359" y="3892195"/>
        <a:ext cx="2597030" cy="16333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00DD-B831-4054-8F6C-1EA0A37C8930}" type="datetimeFigureOut">
              <a:rPr lang="es-ES" smtClean="0"/>
              <a:t>28/03/2024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86D3-DF07-4939-86F0-8B380C3985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2182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00DD-B831-4054-8F6C-1EA0A37C8930}" type="datetimeFigureOut">
              <a:rPr lang="es-ES" smtClean="0"/>
              <a:t>28/03/2024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86D3-DF07-4939-86F0-8B380C3985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9451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00DD-B831-4054-8F6C-1EA0A37C8930}" type="datetimeFigureOut">
              <a:rPr lang="es-ES" smtClean="0"/>
              <a:t>28/03/2024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86D3-DF07-4939-86F0-8B380C3985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5118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00DD-B831-4054-8F6C-1EA0A37C8930}" type="datetimeFigureOut">
              <a:rPr lang="es-ES" smtClean="0"/>
              <a:t>28/03/2024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86D3-DF07-4939-86F0-8B380C3985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6613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00DD-B831-4054-8F6C-1EA0A37C8930}" type="datetimeFigureOut">
              <a:rPr lang="es-ES" smtClean="0"/>
              <a:t>28/03/2024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86D3-DF07-4939-86F0-8B380C3985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088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00DD-B831-4054-8F6C-1EA0A37C8930}" type="datetimeFigureOut">
              <a:rPr lang="es-ES" smtClean="0"/>
              <a:t>28/03/2024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86D3-DF07-4939-86F0-8B380C3985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553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00DD-B831-4054-8F6C-1EA0A37C8930}" type="datetimeFigureOut">
              <a:rPr lang="es-ES" smtClean="0"/>
              <a:t>28/03/2024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86D3-DF07-4939-86F0-8B380C3985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4141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00DD-B831-4054-8F6C-1EA0A37C8930}" type="datetimeFigureOut">
              <a:rPr lang="es-ES" smtClean="0"/>
              <a:t>28/03/2024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86D3-DF07-4939-86F0-8B380C3985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5058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00DD-B831-4054-8F6C-1EA0A37C8930}" type="datetimeFigureOut">
              <a:rPr lang="es-ES" smtClean="0"/>
              <a:t>28/03/2024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86D3-DF07-4939-86F0-8B380C3985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4031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00DD-B831-4054-8F6C-1EA0A37C8930}" type="datetimeFigureOut">
              <a:rPr lang="es-ES" smtClean="0"/>
              <a:t>28/03/2024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86D3-DF07-4939-86F0-8B380C3985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757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00DD-B831-4054-8F6C-1EA0A37C8930}" type="datetimeFigureOut">
              <a:rPr lang="es-ES" smtClean="0"/>
              <a:t>28/03/2024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86D3-DF07-4939-86F0-8B380C3985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6892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F00DD-B831-4054-8F6C-1EA0A37C8930}" type="datetimeFigureOut">
              <a:rPr lang="es-ES" smtClean="0"/>
              <a:t>28/03/2024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586D3-DF07-4939-86F0-8B380C3985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0090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3501008"/>
            <a:ext cx="9144000" cy="3310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es-ES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s-ES" sz="28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24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AUDIENCIA PUBLICA DE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24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RENDICION DE CUENTAS FINAL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BO" sz="2000" b="1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24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GESTIÓN 2023</a:t>
            </a:r>
          </a:p>
          <a:p>
            <a:pPr algn="ctr"/>
            <a:endParaRPr lang="es-E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81AC4A2-6F01-A055-6BF3-8027DFCED1A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2709" y="548680"/>
            <a:ext cx="3518581" cy="34801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06364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BBDF9315-24DF-854B-E699-EF7F0E98952B}"/>
              </a:ext>
            </a:extLst>
          </p:cNvPr>
          <p:cNvSpPr txBox="1"/>
          <p:nvPr/>
        </p:nvSpPr>
        <p:spPr>
          <a:xfrm>
            <a:off x="1763688" y="5155028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BO" b="1" dirty="0"/>
              <a:t>Servicios Personales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A677B92-194E-D421-5426-7CA7835421B8}"/>
              </a:ext>
            </a:extLst>
          </p:cNvPr>
          <p:cNvSpPr txBox="1"/>
          <p:nvPr/>
        </p:nvSpPr>
        <p:spPr>
          <a:xfrm>
            <a:off x="3851920" y="5207965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BO" b="1" dirty="0"/>
              <a:t>Servicios No Personales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FB35882-AD8D-BEE2-6662-7AE3C6A23B17}"/>
              </a:ext>
            </a:extLst>
          </p:cNvPr>
          <p:cNvSpPr txBox="1"/>
          <p:nvPr/>
        </p:nvSpPr>
        <p:spPr>
          <a:xfrm>
            <a:off x="5829656" y="5241978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BO" b="1" dirty="0"/>
              <a:t>Materiales y Suministros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D2DB09AE-C796-DDE4-A7FD-5FEB0F7D4EB8}"/>
              </a:ext>
            </a:extLst>
          </p:cNvPr>
          <p:cNvSpPr txBox="1"/>
          <p:nvPr/>
        </p:nvSpPr>
        <p:spPr>
          <a:xfrm>
            <a:off x="683568" y="5949280"/>
            <a:ext cx="7992888" cy="671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BO" sz="1800" dirty="0">
                <a:effectLst/>
                <a:latin typeface="Avenir Next LT Pro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porcentaje de ejecución de la Fuente 41-111 TGN en la gestión 2023 corresponde al </a:t>
            </a:r>
            <a:r>
              <a:rPr lang="es-BO" b="1" dirty="0">
                <a:latin typeface="Avenir Next LT Pro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94</a:t>
            </a:r>
            <a:r>
              <a:rPr lang="es-BO" sz="1800" b="1" dirty="0">
                <a:effectLst/>
                <a:latin typeface="Avenir Next LT Pro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,53%.</a:t>
            </a:r>
            <a:endParaRPr lang="es-BO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B5152FE4-C181-BECE-2DD4-859B18FED1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483321"/>
              </p:ext>
            </p:extLst>
          </p:nvPr>
        </p:nvGraphicFramePr>
        <p:xfrm>
          <a:off x="1403648" y="245576"/>
          <a:ext cx="6336704" cy="49964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278176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 txBox="1">
            <a:spLocks/>
          </p:cNvSpPr>
          <p:nvPr/>
        </p:nvSpPr>
        <p:spPr>
          <a:xfrm>
            <a:off x="396100" y="1129331"/>
            <a:ext cx="8136904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endParaRPr lang="es-ES" sz="2800" dirty="0">
              <a:latin typeface="Times New Roman"/>
              <a:ea typeface="Times New Roman"/>
            </a:endParaRPr>
          </a:p>
          <a:p>
            <a:pPr marL="0" indent="0" algn="just">
              <a:buFont typeface="Arial" pitchFamily="34" charset="0"/>
              <a:buNone/>
            </a:pPr>
            <a:endParaRPr lang="es-ES" sz="2800" dirty="0">
              <a:latin typeface="Times New Roman"/>
              <a:ea typeface="Times New Roman"/>
            </a:endParaRPr>
          </a:p>
          <a:p>
            <a:pPr marL="0" indent="0">
              <a:buFont typeface="Arial" pitchFamily="34" charset="0"/>
              <a:buNone/>
            </a:pPr>
            <a:endParaRPr lang="es-ES" dirty="0"/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E8004877-4C31-4848-91C2-83047101CF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946160"/>
              </p:ext>
            </p:extLst>
          </p:nvPr>
        </p:nvGraphicFramePr>
        <p:xfrm>
          <a:off x="1079612" y="2622719"/>
          <a:ext cx="6984776" cy="1612562"/>
        </p:xfrm>
        <a:graphic>
          <a:graphicData uri="http://schemas.openxmlformats.org/drawingml/2006/table">
            <a:tbl>
              <a:tblPr firstRow="1" firstCol="1" bandRow="1"/>
              <a:tblGrid>
                <a:gridCol w="4381964">
                  <a:extLst>
                    <a:ext uri="{9D8B030D-6E8A-4147-A177-3AD203B41FA5}">
                      <a16:colId xmlns:a16="http://schemas.microsoft.com/office/drawing/2014/main" val="2517791260"/>
                    </a:ext>
                  </a:extLst>
                </a:gridCol>
                <a:gridCol w="1219005">
                  <a:extLst>
                    <a:ext uri="{9D8B030D-6E8A-4147-A177-3AD203B41FA5}">
                      <a16:colId xmlns:a16="http://schemas.microsoft.com/office/drawing/2014/main" val="670933329"/>
                    </a:ext>
                  </a:extLst>
                </a:gridCol>
                <a:gridCol w="1383807">
                  <a:extLst>
                    <a:ext uri="{9D8B030D-6E8A-4147-A177-3AD203B41FA5}">
                      <a16:colId xmlns:a16="http://schemas.microsoft.com/office/drawing/2014/main" val="4123249068"/>
                    </a:ext>
                  </a:extLst>
                </a:gridCol>
              </a:tblGrid>
              <a:tr h="3969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CONCEPTO</a:t>
                      </a:r>
                      <a:endParaRPr lang="es-BO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MENSUAL</a:t>
                      </a:r>
                      <a:endParaRPr lang="es-BO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ANUAL</a:t>
                      </a:r>
                      <a:endParaRPr lang="es-B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4144561"/>
                  </a:ext>
                </a:extLst>
              </a:tr>
              <a:tr h="2980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Banco de Crédito – Cajero automático</a:t>
                      </a:r>
                      <a:endParaRPr lang="es-BO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4.300</a:t>
                      </a:r>
                      <a:endParaRPr lang="es-BO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51.600</a:t>
                      </a:r>
                      <a:endParaRPr lang="es-BO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7489361"/>
                  </a:ext>
                </a:extLst>
              </a:tr>
              <a:tr h="6194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Banco Nacional de Bolivia – Cajero automático</a:t>
                      </a:r>
                      <a:endParaRPr lang="es-BO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3.500</a:t>
                      </a:r>
                      <a:endParaRPr lang="es-BO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42.000</a:t>
                      </a:r>
                      <a:endParaRPr lang="es-BO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8447906"/>
                  </a:ext>
                </a:extLst>
              </a:tr>
              <a:tr h="2980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Imprenta (Gigantografía) </a:t>
                      </a:r>
                      <a:endParaRPr lang="es-BO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2.500</a:t>
                      </a:r>
                      <a:endParaRPr lang="es-BO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30.000</a:t>
                      </a:r>
                      <a:endParaRPr lang="es-BO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2322245"/>
                  </a:ext>
                </a:extLst>
              </a:tr>
            </a:tbl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CF6E6597-2073-AA1C-6B85-E48F986DABAE}"/>
              </a:ext>
            </a:extLst>
          </p:cNvPr>
          <p:cNvSpPr txBox="1"/>
          <p:nvPr/>
        </p:nvSpPr>
        <p:spPr>
          <a:xfrm>
            <a:off x="647863" y="497296"/>
            <a:ext cx="8075734" cy="20310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BO" sz="1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RECURSOS: FUENTE 20-230 RECURSOS ESPECIFICOS.</a:t>
            </a:r>
            <a:endParaRPr lang="es-BO" sz="16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BO" sz="1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BO" sz="16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BO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Estos recursos generados por la Academia Nacional de Ciencias corresponden a los alquileres de pequeños espacios físicos, el presupuesto para la gestión 2023 está compuesto de la siguiente manera:</a:t>
            </a:r>
            <a:br>
              <a:rPr lang="es-BO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s-BO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71A1A97-F782-225D-8A66-ABE03A649F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2391"/>
              </p:ext>
            </p:extLst>
          </p:nvPr>
        </p:nvGraphicFramePr>
        <p:xfrm>
          <a:off x="1894366" y="4695392"/>
          <a:ext cx="5370026" cy="1746494"/>
        </p:xfrm>
        <a:graphic>
          <a:graphicData uri="http://schemas.openxmlformats.org/drawingml/2006/table">
            <a:tbl>
              <a:tblPr firstRow="1" firstCol="1" bandRow="1"/>
              <a:tblGrid>
                <a:gridCol w="4246304">
                  <a:extLst>
                    <a:ext uri="{9D8B030D-6E8A-4147-A177-3AD203B41FA5}">
                      <a16:colId xmlns:a16="http://schemas.microsoft.com/office/drawing/2014/main" val="2562535673"/>
                    </a:ext>
                  </a:extLst>
                </a:gridCol>
                <a:gridCol w="1123722">
                  <a:extLst>
                    <a:ext uri="{9D8B030D-6E8A-4147-A177-3AD203B41FA5}">
                      <a16:colId xmlns:a16="http://schemas.microsoft.com/office/drawing/2014/main" val="3086247929"/>
                    </a:ext>
                  </a:extLst>
                </a:gridCol>
              </a:tblGrid>
              <a:tr h="3321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DESCRIPCION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Monto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8602175"/>
                  </a:ext>
                </a:extLst>
              </a:tr>
              <a:tr h="952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7565261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Alquiler de Ediciones, Tierras y Terrenos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122.400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1301253"/>
                  </a:ext>
                </a:extLst>
              </a:tr>
              <a:tr h="4586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Disminución de Caja y Bancos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30.000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7174559"/>
                  </a:ext>
                </a:extLst>
              </a:tr>
              <a:tr h="3321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152.400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6365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1306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408A1408-5312-9751-0867-2113266A47CF}"/>
              </a:ext>
            </a:extLst>
          </p:cNvPr>
          <p:cNvSpPr txBox="1"/>
          <p:nvPr/>
        </p:nvSpPr>
        <p:spPr>
          <a:xfrm>
            <a:off x="1907704" y="332656"/>
            <a:ext cx="5328592" cy="375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BO" sz="1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DISTRIBUCION DE LOS RECURSOS</a:t>
            </a:r>
            <a:endParaRPr lang="es-BO" sz="1600" b="1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16B08D5-75AB-7FBE-308E-B92FD3770C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44567"/>
              </p:ext>
            </p:extLst>
          </p:nvPr>
        </p:nvGraphicFramePr>
        <p:xfrm>
          <a:off x="1943708" y="836712"/>
          <a:ext cx="5256584" cy="2055929"/>
        </p:xfrm>
        <a:graphic>
          <a:graphicData uri="http://schemas.openxmlformats.org/drawingml/2006/table">
            <a:tbl>
              <a:tblPr firstRow="1" firstCol="1" bandRow="1"/>
              <a:tblGrid>
                <a:gridCol w="994819">
                  <a:extLst>
                    <a:ext uri="{9D8B030D-6E8A-4147-A177-3AD203B41FA5}">
                      <a16:colId xmlns:a16="http://schemas.microsoft.com/office/drawing/2014/main" val="1820247631"/>
                    </a:ext>
                  </a:extLst>
                </a:gridCol>
                <a:gridCol w="3043885">
                  <a:extLst>
                    <a:ext uri="{9D8B030D-6E8A-4147-A177-3AD203B41FA5}">
                      <a16:colId xmlns:a16="http://schemas.microsoft.com/office/drawing/2014/main" val="1465982909"/>
                    </a:ext>
                  </a:extLst>
                </a:gridCol>
                <a:gridCol w="1217880">
                  <a:extLst>
                    <a:ext uri="{9D8B030D-6E8A-4147-A177-3AD203B41FA5}">
                      <a16:colId xmlns:a16="http://schemas.microsoft.com/office/drawing/2014/main" val="18886495"/>
                    </a:ext>
                  </a:extLst>
                </a:gridCol>
              </a:tblGrid>
              <a:tr h="4073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CODIGO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DESCRIPCION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MONTO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9911925"/>
                  </a:ext>
                </a:extLst>
              </a:tr>
              <a:tr h="4073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20000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Servicios no Personales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102.963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7922337"/>
                  </a:ext>
                </a:extLst>
              </a:tr>
              <a:tr h="4263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30000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Material y Suministros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9.937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0611542"/>
                  </a:ext>
                </a:extLst>
              </a:tr>
              <a:tr h="4073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40000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Activos Reales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39.500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7496879"/>
                  </a:ext>
                </a:extLst>
              </a:tr>
              <a:tr h="4073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152.400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5653915"/>
                  </a:ext>
                </a:extLst>
              </a:tr>
            </a:tbl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9555D384-68E7-44F9-885C-C1561933ED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2006438"/>
              </p:ext>
            </p:extLst>
          </p:nvPr>
        </p:nvGraphicFramePr>
        <p:xfrm>
          <a:off x="1799692" y="3140968"/>
          <a:ext cx="5544616" cy="347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414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Diagrama 17">
            <a:extLst>
              <a:ext uri="{FF2B5EF4-FFF2-40B4-BE49-F238E27FC236}">
                <a16:creationId xmlns:a16="http://schemas.microsoft.com/office/drawing/2014/main" id="{520D08C5-3A09-8525-8706-9567C042214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10292210"/>
              </p:ext>
            </p:extLst>
          </p:nvPr>
        </p:nvGraphicFramePr>
        <p:xfrm>
          <a:off x="683568" y="764704"/>
          <a:ext cx="7704856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49026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929E3493-34C0-7E02-05C7-7163235955B0}"/>
              </a:ext>
            </a:extLst>
          </p:cNvPr>
          <p:cNvSpPr txBox="1"/>
          <p:nvPr/>
        </p:nvSpPr>
        <p:spPr>
          <a:xfrm>
            <a:off x="1052736" y="404664"/>
            <a:ext cx="7038528" cy="7736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1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PRESUPUESTO GESTION 2023</a:t>
            </a:r>
            <a:endParaRPr lang="es-BO" sz="16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1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FUENTE: 20-230 RECURSOS ESPECIFICOS</a:t>
            </a:r>
            <a:endParaRPr lang="es-BO" sz="16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4190A01-FCAC-AE99-6913-318AE2059D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0724554"/>
              </p:ext>
            </p:extLst>
          </p:nvPr>
        </p:nvGraphicFramePr>
        <p:xfrm>
          <a:off x="1120180" y="1528750"/>
          <a:ext cx="6903640" cy="4906578"/>
        </p:xfrm>
        <a:graphic>
          <a:graphicData uri="http://schemas.openxmlformats.org/drawingml/2006/table">
            <a:tbl>
              <a:tblPr firstRow="1" firstCol="1" bandRow="1"/>
              <a:tblGrid>
                <a:gridCol w="892192">
                  <a:extLst>
                    <a:ext uri="{9D8B030D-6E8A-4147-A177-3AD203B41FA5}">
                      <a16:colId xmlns:a16="http://schemas.microsoft.com/office/drawing/2014/main" val="3277265266"/>
                    </a:ext>
                  </a:extLst>
                </a:gridCol>
                <a:gridCol w="262515">
                  <a:extLst>
                    <a:ext uri="{9D8B030D-6E8A-4147-A177-3AD203B41FA5}">
                      <a16:colId xmlns:a16="http://schemas.microsoft.com/office/drawing/2014/main" val="559969528"/>
                    </a:ext>
                  </a:extLst>
                </a:gridCol>
                <a:gridCol w="4308773">
                  <a:extLst>
                    <a:ext uri="{9D8B030D-6E8A-4147-A177-3AD203B41FA5}">
                      <a16:colId xmlns:a16="http://schemas.microsoft.com/office/drawing/2014/main" val="1057073934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878133935"/>
                    </a:ext>
                  </a:extLst>
                </a:gridCol>
              </a:tblGrid>
              <a:tr h="3719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PARTIDA   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DESCRIPCION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PRESUPUESTO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2071786"/>
                  </a:ext>
                </a:extLst>
              </a:tr>
              <a:tr h="16219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6576057"/>
                  </a:ext>
                </a:extLst>
              </a:tr>
              <a:tr h="1812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20000</a:t>
                      </a:r>
                      <a:endParaRPr lang="es-BO" sz="14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SERVICIOS NO PERSONALES</a:t>
                      </a:r>
                      <a:endParaRPr lang="es-BO" sz="14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102.963</a:t>
                      </a:r>
                      <a:endParaRPr lang="es-BO" sz="14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363297"/>
                  </a:ext>
                </a:extLst>
              </a:tr>
              <a:tr h="1621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s-BO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7644350"/>
                  </a:ext>
                </a:extLst>
              </a:tr>
              <a:tr h="1812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22000</a:t>
                      </a:r>
                      <a:endParaRPr lang="es-BO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Servicio de Transporte y Seguros</a:t>
                      </a:r>
                      <a:endParaRPr lang="es-BO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2.000</a:t>
                      </a:r>
                      <a:endParaRPr lang="es-BO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1155577"/>
                  </a:ext>
                </a:extLst>
              </a:tr>
              <a:tr h="1812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22600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Transporte de Personal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2.000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5451211"/>
                  </a:ext>
                </a:extLst>
              </a:tr>
              <a:tr h="1621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4546153"/>
                  </a:ext>
                </a:extLst>
              </a:tr>
              <a:tr h="1812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24000</a:t>
                      </a:r>
                      <a:endParaRPr lang="es-BO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Instalación, Mantenimiento y Reparaciones</a:t>
                      </a:r>
                      <a:endParaRPr lang="es-BO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91.684</a:t>
                      </a:r>
                      <a:endParaRPr lang="es-BO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6838290"/>
                  </a:ext>
                </a:extLst>
              </a:tr>
              <a:tr h="1812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24110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Mantenimiento y Reparaciones de Inmuebles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88.148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8931642"/>
                  </a:ext>
                </a:extLst>
              </a:tr>
              <a:tr h="3719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24120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Mantenimiento y Reparaciones de Vehículos, Maquinaria y Equipos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1.000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5773490"/>
                  </a:ext>
                </a:extLst>
              </a:tr>
              <a:tr h="1812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24130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Mantenimiento y Reparaciones de Muebles y Enseres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2.536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1598094"/>
                  </a:ext>
                </a:extLst>
              </a:tr>
              <a:tr h="1621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8143683"/>
                  </a:ext>
                </a:extLst>
              </a:tr>
              <a:tr h="1812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25000</a:t>
                      </a:r>
                      <a:endParaRPr lang="es-BO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Servicios Profesionales y Comerciales</a:t>
                      </a:r>
                      <a:endParaRPr lang="es-BO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9.209</a:t>
                      </a:r>
                      <a:endParaRPr lang="es-BO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1532938"/>
                  </a:ext>
                </a:extLst>
              </a:tr>
              <a:tr h="1812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25230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Auditorías Externas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7.500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219871"/>
                  </a:ext>
                </a:extLst>
              </a:tr>
              <a:tr h="1812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25300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Comisiones y Gastos Bancarios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579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7154959"/>
                  </a:ext>
                </a:extLst>
              </a:tr>
              <a:tr h="1812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25600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Servicios de Imprenta, Fotocopiado y Fotográficos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870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3370598"/>
                  </a:ext>
                </a:extLst>
              </a:tr>
              <a:tr h="1812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25900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Servicios Manuales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260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6364321"/>
                  </a:ext>
                </a:extLst>
              </a:tr>
              <a:tr h="1812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0487791"/>
                  </a:ext>
                </a:extLst>
              </a:tr>
              <a:tr h="1812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26000</a:t>
                      </a:r>
                      <a:endParaRPr lang="es-BO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Otros Servicios No Personales</a:t>
                      </a:r>
                      <a:endParaRPr lang="es-BO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s-BO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3432350"/>
                  </a:ext>
                </a:extLst>
              </a:tr>
              <a:tr h="1812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26300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Derechos sobre Bienes Intangibles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1250128"/>
                  </a:ext>
                </a:extLst>
              </a:tr>
              <a:tr h="16219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5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5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5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5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72" marR="2157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3293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24852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548680"/>
            <a:ext cx="8229600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sz="1800" dirty="0"/>
          </a:p>
          <a:p>
            <a:endParaRPr lang="es-ES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s-ES"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4A78013-8CC4-9B3C-A32C-7CC711453B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417712"/>
              </p:ext>
            </p:extLst>
          </p:nvPr>
        </p:nvGraphicFramePr>
        <p:xfrm>
          <a:off x="1043608" y="261651"/>
          <a:ext cx="7056783" cy="6334697"/>
        </p:xfrm>
        <a:graphic>
          <a:graphicData uri="http://schemas.openxmlformats.org/drawingml/2006/table">
            <a:tbl>
              <a:tblPr firstRow="1" firstCol="1" bandRow="1"/>
              <a:tblGrid>
                <a:gridCol w="843488">
                  <a:extLst>
                    <a:ext uri="{9D8B030D-6E8A-4147-A177-3AD203B41FA5}">
                      <a16:colId xmlns:a16="http://schemas.microsoft.com/office/drawing/2014/main" val="2410655562"/>
                    </a:ext>
                  </a:extLst>
                </a:gridCol>
                <a:gridCol w="336835">
                  <a:extLst>
                    <a:ext uri="{9D8B030D-6E8A-4147-A177-3AD203B41FA5}">
                      <a16:colId xmlns:a16="http://schemas.microsoft.com/office/drawing/2014/main" val="2662599357"/>
                    </a:ext>
                  </a:extLst>
                </a:gridCol>
                <a:gridCol w="4510946">
                  <a:extLst>
                    <a:ext uri="{9D8B030D-6E8A-4147-A177-3AD203B41FA5}">
                      <a16:colId xmlns:a16="http://schemas.microsoft.com/office/drawing/2014/main" val="1011396335"/>
                    </a:ext>
                  </a:extLst>
                </a:gridCol>
                <a:gridCol w="1365514">
                  <a:extLst>
                    <a:ext uri="{9D8B030D-6E8A-4147-A177-3AD203B41FA5}">
                      <a16:colId xmlns:a16="http://schemas.microsoft.com/office/drawing/2014/main" val="1359119400"/>
                    </a:ext>
                  </a:extLst>
                </a:gridCol>
              </a:tblGrid>
              <a:tr h="19629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30000</a:t>
                      </a:r>
                      <a:endParaRPr lang="es-BO" sz="14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MATERIALES Y SUMINISTROS</a:t>
                      </a:r>
                      <a:endParaRPr lang="es-BO" sz="14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9.937</a:t>
                      </a:r>
                      <a:endParaRPr lang="es-BO" sz="14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2975511"/>
                  </a:ext>
                </a:extLst>
              </a:tr>
              <a:tr h="1810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71770"/>
                  </a:ext>
                </a:extLst>
              </a:tr>
              <a:tr h="19629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32000</a:t>
                      </a:r>
                      <a:endParaRPr lang="es-BO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Productos de Papel, Cartón e Impresos</a:t>
                      </a:r>
                      <a:endParaRPr lang="es-BO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3.292</a:t>
                      </a:r>
                      <a:endParaRPr lang="es-BO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2152928"/>
                  </a:ext>
                </a:extLst>
              </a:tr>
              <a:tr h="19629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32200</a:t>
                      </a:r>
                      <a:endParaRPr lang="es-BO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Productos de Artes Gráficas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1.292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2999957"/>
                  </a:ext>
                </a:extLst>
              </a:tr>
              <a:tr h="19629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32500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Periódicos y Boletines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2.000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3110261"/>
                  </a:ext>
                </a:extLst>
              </a:tr>
              <a:tr h="1810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3608211"/>
                  </a:ext>
                </a:extLst>
              </a:tr>
              <a:tr h="19629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33000</a:t>
                      </a:r>
                      <a:endParaRPr lang="es-BO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Textiles y Vestuario</a:t>
                      </a:r>
                      <a:endParaRPr lang="es-BO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3.500</a:t>
                      </a:r>
                      <a:endParaRPr lang="es-BO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7322106"/>
                  </a:ext>
                </a:extLst>
              </a:tr>
              <a:tr h="19629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33300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Prendas de vestir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3.500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825163"/>
                  </a:ext>
                </a:extLst>
              </a:tr>
              <a:tr h="1810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6009488"/>
                  </a:ext>
                </a:extLst>
              </a:tr>
              <a:tr h="402992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34000</a:t>
                      </a:r>
                      <a:endParaRPr lang="es-BO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Combustibles, Productos Químicos, Farmacéuticos y Otras Fuentes de Energía </a:t>
                      </a:r>
                      <a:endParaRPr lang="es-BO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390</a:t>
                      </a:r>
                      <a:endParaRPr lang="es-BO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6380045"/>
                  </a:ext>
                </a:extLst>
              </a:tr>
              <a:tr h="19629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34600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Productos Metálicos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0610430"/>
                  </a:ext>
                </a:extLst>
              </a:tr>
              <a:tr h="1810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9143949"/>
                  </a:ext>
                </a:extLst>
              </a:tr>
              <a:tr h="19629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39000</a:t>
                      </a:r>
                      <a:endParaRPr lang="es-BO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Productos Varios</a:t>
                      </a:r>
                      <a:endParaRPr lang="es-BO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2.755</a:t>
                      </a:r>
                      <a:endParaRPr lang="es-BO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4596981"/>
                  </a:ext>
                </a:extLst>
              </a:tr>
              <a:tr h="19629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39300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Utensilios de Cocina y Comedor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328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5516815"/>
                  </a:ext>
                </a:extLst>
              </a:tr>
              <a:tr h="19629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39500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Útiles de Escritorio y Oficina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513022"/>
                  </a:ext>
                </a:extLst>
              </a:tr>
              <a:tr h="19629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39700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Útiles y Materiales Eléctricos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183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7261604"/>
                  </a:ext>
                </a:extLst>
              </a:tr>
              <a:tr h="19629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39800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Otros repuestos y accesorios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1.370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775194"/>
                  </a:ext>
                </a:extLst>
              </a:tr>
              <a:tr h="19629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39990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Otros Materiales y Suministros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394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6929231"/>
                  </a:ext>
                </a:extLst>
              </a:tr>
              <a:tr h="1810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2778818"/>
                  </a:ext>
                </a:extLst>
              </a:tr>
              <a:tr h="19629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40000</a:t>
                      </a:r>
                      <a:endParaRPr lang="es-BO" sz="14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ACTIVOS FIJOS</a:t>
                      </a:r>
                      <a:endParaRPr lang="es-BO" sz="14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39.500</a:t>
                      </a:r>
                      <a:endParaRPr lang="es-BO" sz="14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1157"/>
                  </a:ext>
                </a:extLst>
              </a:tr>
              <a:tr h="1810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4392475"/>
                  </a:ext>
                </a:extLst>
              </a:tr>
              <a:tr h="19629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43000</a:t>
                      </a:r>
                      <a:endParaRPr lang="es-BO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Maquinaria y Equipo</a:t>
                      </a:r>
                      <a:endParaRPr lang="es-BO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39.500</a:t>
                      </a:r>
                      <a:endParaRPr lang="es-BO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9172302"/>
                  </a:ext>
                </a:extLst>
              </a:tr>
              <a:tr h="19629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43110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Equipo de Oficina y Muebles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5.200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697060"/>
                  </a:ext>
                </a:extLst>
              </a:tr>
              <a:tr h="19629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43500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Equipo de Comunicación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26.500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2717650"/>
                  </a:ext>
                </a:extLst>
              </a:tr>
              <a:tr h="19629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43600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Equipo Educacional y Recreativo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5.800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564127"/>
                  </a:ext>
                </a:extLst>
              </a:tr>
              <a:tr h="19629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43700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Otra Maquinaria y Equipo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2.000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6683063"/>
                  </a:ext>
                </a:extLst>
              </a:tr>
              <a:tr h="1810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3955032"/>
                  </a:ext>
                </a:extLst>
              </a:tr>
              <a:tr h="196299"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TOTAL PRESUPUESTO</a:t>
                      </a:r>
                      <a:endParaRPr lang="es-BO" sz="14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152.400</a:t>
                      </a:r>
                      <a:endParaRPr lang="es-BO" sz="14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65" marR="379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19620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15678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DA081D51-8E97-2D34-896E-23958C589E4C}"/>
              </a:ext>
            </a:extLst>
          </p:cNvPr>
          <p:cNvSpPr txBox="1"/>
          <p:nvPr/>
        </p:nvSpPr>
        <p:spPr>
          <a:xfrm>
            <a:off x="539552" y="548680"/>
            <a:ext cx="7686600" cy="11726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BO" sz="1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ESTADO DE EJECUCION DEL PRESUPUESTO</a:t>
            </a:r>
            <a:endParaRPr lang="es-BO" sz="16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BO" sz="1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 31 DE DICIEMBRE DE 2023</a:t>
            </a:r>
            <a:endParaRPr lang="es-BO" sz="16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1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FUENTE: 20-230 RECURSOS ESPECIFICOS</a:t>
            </a:r>
            <a:endParaRPr lang="es-BO" sz="16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9553087-AC52-53A9-BB12-90A387FAB1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0751289"/>
              </p:ext>
            </p:extLst>
          </p:nvPr>
        </p:nvGraphicFramePr>
        <p:xfrm>
          <a:off x="467544" y="2348880"/>
          <a:ext cx="8208911" cy="3096343"/>
        </p:xfrm>
        <a:graphic>
          <a:graphicData uri="http://schemas.openxmlformats.org/drawingml/2006/table">
            <a:tbl>
              <a:tblPr firstRow="1" firstCol="1" bandRow="1"/>
              <a:tblGrid>
                <a:gridCol w="811761">
                  <a:extLst>
                    <a:ext uri="{9D8B030D-6E8A-4147-A177-3AD203B41FA5}">
                      <a16:colId xmlns:a16="http://schemas.microsoft.com/office/drawing/2014/main" val="591974482"/>
                    </a:ext>
                  </a:extLst>
                </a:gridCol>
                <a:gridCol w="1196720">
                  <a:extLst>
                    <a:ext uri="{9D8B030D-6E8A-4147-A177-3AD203B41FA5}">
                      <a16:colId xmlns:a16="http://schemas.microsoft.com/office/drawing/2014/main" val="798997321"/>
                    </a:ext>
                  </a:extLst>
                </a:gridCol>
                <a:gridCol w="1236282">
                  <a:extLst>
                    <a:ext uri="{9D8B030D-6E8A-4147-A177-3AD203B41FA5}">
                      <a16:colId xmlns:a16="http://schemas.microsoft.com/office/drawing/2014/main" val="3526894221"/>
                    </a:ext>
                  </a:extLst>
                </a:gridCol>
                <a:gridCol w="1542879">
                  <a:extLst>
                    <a:ext uri="{9D8B030D-6E8A-4147-A177-3AD203B41FA5}">
                      <a16:colId xmlns:a16="http://schemas.microsoft.com/office/drawing/2014/main" val="2589964585"/>
                    </a:ext>
                  </a:extLst>
                </a:gridCol>
                <a:gridCol w="1236282">
                  <a:extLst>
                    <a:ext uri="{9D8B030D-6E8A-4147-A177-3AD203B41FA5}">
                      <a16:colId xmlns:a16="http://schemas.microsoft.com/office/drawing/2014/main" val="1116452008"/>
                    </a:ext>
                  </a:extLst>
                </a:gridCol>
                <a:gridCol w="1140217">
                  <a:extLst>
                    <a:ext uri="{9D8B030D-6E8A-4147-A177-3AD203B41FA5}">
                      <a16:colId xmlns:a16="http://schemas.microsoft.com/office/drawing/2014/main" val="161928215"/>
                    </a:ext>
                  </a:extLst>
                </a:gridCol>
                <a:gridCol w="1044770">
                  <a:extLst>
                    <a:ext uri="{9D8B030D-6E8A-4147-A177-3AD203B41FA5}">
                      <a16:colId xmlns:a16="http://schemas.microsoft.com/office/drawing/2014/main" val="1790938963"/>
                    </a:ext>
                  </a:extLst>
                </a:gridCol>
              </a:tblGrid>
              <a:tr h="4419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100" b="1" cap="all" dirty="0">
                          <a:effectLst/>
                          <a:latin typeface="Avenir Next LT Pro Light" panose="020B03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Código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100" b="1" cap="all" dirty="0">
                          <a:effectLst/>
                          <a:latin typeface="Avenir Next LT Pro Light" panose="020B03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Descripción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100" b="1" cap="all">
                          <a:effectLst/>
                          <a:latin typeface="Avenir Next LT Pro Light" panose="020B03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Presupuesto Aprobado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100" b="1" cap="all">
                          <a:effectLst/>
                          <a:latin typeface="Avenir Next LT Pro Light" panose="020B03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Modificaciones presupuestarias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100" b="1" cap="all">
                          <a:effectLst/>
                          <a:latin typeface="Avenir Next LT Pro Light" panose="020B03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Presupuesto VIGENTE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100" b="1" cap="all">
                          <a:effectLst/>
                          <a:latin typeface="Avenir Next LT Pro Light" panose="020B03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Presupuesto Ejecutado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100" b="1" cap="all">
                          <a:effectLst/>
                          <a:latin typeface="Avenir Next LT Pro Light" panose="020B03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Saldo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9556672"/>
                  </a:ext>
                </a:extLst>
              </a:tr>
              <a:tr h="7411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cap="all">
                          <a:solidFill>
                            <a:srgbClr val="000000"/>
                          </a:solidFill>
                          <a:effectLst/>
                          <a:latin typeface="Avenir Next LT Pro Light" panose="020B03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20000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dirty="0">
                          <a:solidFill>
                            <a:srgbClr val="000000"/>
                          </a:solidFill>
                          <a:effectLst/>
                          <a:latin typeface="Avenir Next LT Pro Light" panose="020B03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Servicios no personales (*)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dirty="0">
                          <a:solidFill>
                            <a:srgbClr val="000000"/>
                          </a:solidFill>
                          <a:effectLst/>
                          <a:latin typeface="Avenir Next LT Pro Light" panose="020B03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103.550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venir Next LT Pro Light" panose="020B03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-587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venir Next LT Pro Light" panose="020B03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102.963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venir Next LT Pro Light" panose="020B03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101.650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venir Next LT Pro Light" panose="020B03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1.313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5743547"/>
                  </a:ext>
                </a:extLst>
              </a:tr>
              <a:tr h="7411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cap="all">
                          <a:effectLst/>
                          <a:latin typeface="Avenir Next LT Pro Light" panose="020B03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30000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effectLst/>
                          <a:latin typeface="Avenir Next LT Pro Light" panose="020B03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Materiales y suministros (**)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dirty="0">
                          <a:effectLst/>
                          <a:latin typeface="Avenir Next LT Pro Light" panose="020B03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9.350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dirty="0">
                          <a:effectLst/>
                          <a:latin typeface="Avenir Next LT Pro Light" panose="020B03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+587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effectLst/>
                          <a:latin typeface="Avenir Next LT Pro Light" panose="020B03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9.937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effectLst/>
                          <a:latin typeface="Avenir Next LT Pro Light" panose="020B03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8.595,60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effectLst/>
                          <a:latin typeface="Avenir Next LT Pro Light" panose="020B03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1.341,40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5309272"/>
                  </a:ext>
                </a:extLst>
              </a:tr>
              <a:tr h="685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cap="all">
                          <a:solidFill>
                            <a:srgbClr val="000000"/>
                          </a:solidFill>
                          <a:effectLst/>
                          <a:latin typeface="Avenir Next LT Pro Light" panose="020B03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40000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venir Next LT Pro Light" panose="020B03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Activos Reales 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venir Next LT Pro Light" panose="020B03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39.500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dirty="0">
                          <a:effectLst/>
                          <a:latin typeface="Avenir Next LT Pro Light" panose="020B03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dirty="0">
                          <a:solidFill>
                            <a:srgbClr val="000000"/>
                          </a:solidFill>
                          <a:effectLst/>
                          <a:latin typeface="Avenir Next LT Pro Light" panose="020B03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39.500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venir Next LT Pro Light" panose="020B03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venir Next LT Pro Light" panose="020B03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39.500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591574"/>
                  </a:ext>
                </a:extLst>
              </a:tr>
              <a:tr h="486461"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cap="all">
                          <a:effectLst/>
                          <a:latin typeface="Avenir Next LT Pro Light" panose="020B03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TOTALES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>
                          <a:effectLst/>
                          <a:latin typeface="Avenir Next LT Pro Light" panose="020B03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152.400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>
                          <a:effectLst/>
                          <a:latin typeface="Avenir Next LT Pro Light" panose="020B03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effectLst/>
                          <a:latin typeface="Avenir Next LT Pro Light" panose="020B03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152.400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effectLst/>
                          <a:latin typeface="Avenir Next LT Pro Light" panose="020B03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110.245,60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effectLst/>
                          <a:latin typeface="Avenir Next LT Pro Light" panose="020B03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42.154,40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30862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8129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BBDF9315-24DF-854B-E699-EF7F0E98952B}"/>
              </a:ext>
            </a:extLst>
          </p:cNvPr>
          <p:cNvSpPr txBox="1"/>
          <p:nvPr/>
        </p:nvSpPr>
        <p:spPr>
          <a:xfrm>
            <a:off x="1763688" y="5155028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BO" b="1" dirty="0"/>
              <a:t>Servicios No Personales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A677B92-194E-D421-5426-7CA7835421B8}"/>
              </a:ext>
            </a:extLst>
          </p:cNvPr>
          <p:cNvSpPr txBox="1"/>
          <p:nvPr/>
        </p:nvSpPr>
        <p:spPr>
          <a:xfrm>
            <a:off x="3851920" y="5207965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BO" b="1" dirty="0"/>
              <a:t>Materiales y Suministros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FB35882-AD8D-BEE2-6662-7AE3C6A23B17}"/>
              </a:ext>
            </a:extLst>
          </p:cNvPr>
          <p:cNvSpPr txBox="1"/>
          <p:nvPr/>
        </p:nvSpPr>
        <p:spPr>
          <a:xfrm>
            <a:off x="5940152" y="5207965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BO" b="1" dirty="0"/>
              <a:t>Activos Reales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84089AE6-B59C-2577-6F79-586FC78B4B9B}"/>
              </a:ext>
            </a:extLst>
          </p:cNvPr>
          <p:cNvSpPr txBox="1"/>
          <p:nvPr/>
        </p:nvSpPr>
        <p:spPr>
          <a:xfrm>
            <a:off x="467544" y="5906788"/>
            <a:ext cx="8424936" cy="671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BO" sz="1800" dirty="0">
                <a:effectLst/>
                <a:latin typeface="Avenir Next LT Pro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porcentaje de ejecución de la Fuente 20-30 RECURSOS ESPECIFICOS a la fecha corresponde al 72,34%.</a:t>
            </a:r>
            <a:endParaRPr lang="es-BO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939CFFB1-04A9-437F-A012-54B9D3C2B8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1219461"/>
              </p:ext>
            </p:extLst>
          </p:nvPr>
        </p:nvGraphicFramePr>
        <p:xfrm>
          <a:off x="1331640" y="332656"/>
          <a:ext cx="6480720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085823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CA402DC6-CE2A-DC0B-8D42-349D7D26C4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7708588"/>
              </p:ext>
            </p:extLst>
          </p:nvPr>
        </p:nvGraphicFramePr>
        <p:xfrm>
          <a:off x="467544" y="1001913"/>
          <a:ext cx="8208912" cy="4806056"/>
        </p:xfrm>
        <a:graphic>
          <a:graphicData uri="http://schemas.openxmlformats.org/drawingml/2006/table">
            <a:tbl>
              <a:tblPr/>
              <a:tblGrid>
                <a:gridCol w="7219229">
                  <a:extLst>
                    <a:ext uri="{9D8B030D-6E8A-4147-A177-3AD203B41FA5}">
                      <a16:colId xmlns:a16="http://schemas.microsoft.com/office/drawing/2014/main" val="339234219"/>
                    </a:ext>
                  </a:extLst>
                </a:gridCol>
                <a:gridCol w="989683">
                  <a:extLst>
                    <a:ext uri="{9D8B030D-6E8A-4147-A177-3AD203B41FA5}">
                      <a16:colId xmlns:a16="http://schemas.microsoft.com/office/drawing/2014/main" val="92409901"/>
                    </a:ext>
                  </a:extLst>
                </a:gridCol>
              </a:tblGrid>
              <a:tr h="900100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Arreglo de desagüe de baño de secretaria, arreglo tubo de desagüe de baño de administración, arreglo techo tinglado el centro campanario, conexión tubos bajantes de agua fluvial.</a:t>
                      </a:r>
                    </a:p>
                  </a:txBody>
                  <a:tcPr marL="4877" marR="4877" marT="487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B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6.154</a:t>
                      </a:r>
                    </a:p>
                  </a:txBody>
                  <a:tcPr marL="4877" marR="4877" marT="487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994400"/>
                  </a:ext>
                </a:extLst>
              </a:tr>
              <a:tr h="732273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Reparación de toda la fachada de la parte posterior de la entidad, (Calle México), refacción de pintura, lijado, refacción de partes rotas, cementado de vereda y reparación en general.</a:t>
                      </a:r>
                    </a:p>
                  </a:txBody>
                  <a:tcPr marL="4877" marR="4877" marT="487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B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29.586</a:t>
                      </a:r>
                    </a:p>
                  </a:txBody>
                  <a:tcPr marL="4877" marR="4877" marT="487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7105205"/>
                  </a:ext>
                </a:extLst>
              </a:tr>
              <a:tr h="957180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Mantenimiento y reparación de toda la fachada de la parte frontal de la entidad la que da a la Av. 16 de Juli (El Prado), refacción de pintura, lijado, refacción de partes rotas, refacción de cornisas, y reparaciones en general.</a:t>
                      </a:r>
                    </a:p>
                  </a:txBody>
                  <a:tcPr marL="4877" marR="4877" marT="487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B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29.586</a:t>
                      </a:r>
                    </a:p>
                  </a:txBody>
                  <a:tcPr marL="4877" marR="4877" marT="487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1972215"/>
                  </a:ext>
                </a:extLst>
              </a:tr>
              <a:tr h="326771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Reparación del atrio del auditorio de la institución, vaciado con arena y cemento en un área de 24m2.</a:t>
                      </a:r>
                    </a:p>
                  </a:txBody>
                  <a:tcPr marL="4877" marR="4877" marT="487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B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1.190</a:t>
                      </a:r>
                    </a:p>
                  </a:txBody>
                  <a:tcPr marL="4877" marR="4877" marT="487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0145556"/>
                  </a:ext>
                </a:extLst>
              </a:tr>
              <a:tr h="414049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Reparación del lavado de manos y desagüe del baño central.</a:t>
                      </a:r>
                    </a:p>
                  </a:txBody>
                  <a:tcPr marL="4877" marR="4877" marT="487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B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237</a:t>
                      </a:r>
                    </a:p>
                  </a:txBody>
                  <a:tcPr marL="4877" marR="4877" marT="487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8863029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Instalación de piso flotante de alto trafico en los ambientes del primer y segundo pispo, (dirección administrativa, secretaria general) e instalación de zócalos.</a:t>
                      </a:r>
                    </a:p>
                  </a:txBody>
                  <a:tcPr marL="4877" marR="4877" marT="487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16.279</a:t>
                      </a:r>
                    </a:p>
                  </a:txBody>
                  <a:tcPr marL="4877" marR="4877" marT="487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1499318"/>
                  </a:ext>
                </a:extLst>
              </a:tr>
              <a:tr h="650777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Reparación e instalación de alfombras de alto tráfico en las gradas de hall y segundo piso, e instalación de perfiles de goma.</a:t>
                      </a:r>
                    </a:p>
                  </a:txBody>
                  <a:tcPr marL="4877" marR="4877" marT="487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B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5.116</a:t>
                      </a:r>
                    </a:p>
                  </a:txBody>
                  <a:tcPr marL="4877" marR="4877" marT="487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1996697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7EEAE358-8E26-254B-480B-26F95B44BA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72585"/>
              </p:ext>
            </p:extLst>
          </p:nvPr>
        </p:nvGraphicFramePr>
        <p:xfrm>
          <a:off x="179512" y="392467"/>
          <a:ext cx="8352927" cy="557223"/>
        </p:xfrm>
        <a:graphic>
          <a:graphicData uri="http://schemas.openxmlformats.org/drawingml/2006/table">
            <a:tbl>
              <a:tblPr/>
              <a:tblGrid>
                <a:gridCol w="8352927">
                  <a:extLst>
                    <a:ext uri="{9D8B030D-6E8A-4147-A177-3AD203B41FA5}">
                      <a16:colId xmlns:a16="http://schemas.microsoft.com/office/drawing/2014/main" val="3237381309"/>
                    </a:ext>
                  </a:extLst>
                </a:gridCol>
              </a:tblGrid>
              <a:tr h="224396">
                <a:tc>
                  <a:txBody>
                    <a:bodyPr/>
                    <a:lstStyle/>
                    <a:p>
                      <a:pPr algn="ctr" fontAlgn="b"/>
                      <a:r>
                        <a:rPr lang="es-BO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SERVICION NO PERSONALES </a:t>
                      </a:r>
                    </a:p>
                  </a:txBody>
                  <a:tcPr marL="4877" marR="4877" marT="487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8427203"/>
                  </a:ext>
                </a:extLst>
              </a:tr>
              <a:tr h="30850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Mantenimiento y reparación de Inmuebles</a:t>
                      </a:r>
                    </a:p>
                  </a:txBody>
                  <a:tcPr marL="4877" marR="4877" marT="487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4234050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04B376AC-7CE1-B477-B27E-B7281BF05E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8145109"/>
              </p:ext>
            </p:extLst>
          </p:nvPr>
        </p:nvGraphicFramePr>
        <p:xfrm>
          <a:off x="-72517" y="5856087"/>
          <a:ext cx="8856984" cy="650777"/>
        </p:xfrm>
        <a:graphic>
          <a:graphicData uri="http://schemas.openxmlformats.org/drawingml/2006/table">
            <a:tbl>
              <a:tblPr/>
              <a:tblGrid>
                <a:gridCol w="7488832">
                  <a:extLst>
                    <a:ext uri="{9D8B030D-6E8A-4147-A177-3AD203B41FA5}">
                      <a16:colId xmlns:a16="http://schemas.microsoft.com/office/drawing/2014/main" val="1615835146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136598962"/>
                    </a:ext>
                  </a:extLst>
                </a:gridCol>
              </a:tblGrid>
              <a:tr h="65077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de Mantenimiento y reparación de inmuebles                        </a:t>
                      </a:r>
                    </a:p>
                  </a:txBody>
                  <a:tcPr marL="4877" marR="4877" marT="487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Bs. 88.148</a:t>
                      </a:r>
                    </a:p>
                  </a:txBody>
                  <a:tcPr marL="4877" marR="4877" marT="487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9390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83676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97C59B4-C051-A0B8-95FF-BEBEC1530B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4149823"/>
              </p:ext>
            </p:extLst>
          </p:nvPr>
        </p:nvGraphicFramePr>
        <p:xfrm>
          <a:off x="1187624" y="620688"/>
          <a:ext cx="6984776" cy="2304257"/>
        </p:xfrm>
        <a:graphic>
          <a:graphicData uri="http://schemas.openxmlformats.org/drawingml/2006/table">
            <a:tbl>
              <a:tblPr/>
              <a:tblGrid>
                <a:gridCol w="5854739">
                  <a:extLst>
                    <a:ext uri="{9D8B030D-6E8A-4147-A177-3AD203B41FA5}">
                      <a16:colId xmlns:a16="http://schemas.microsoft.com/office/drawing/2014/main" val="2331189206"/>
                    </a:ext>
                  </a:extLst>
                </a:gridCol>
                <a:gridCol w="1130037">
                  <a:extLst>
                    <a:ext uri="{9D8B030D-6E8A-4147-A177-3AD203B41FA5}">
                      <a16:colId xmlns:a16="http://schemas.microsoft.com/office/drawing/2014/main" val="3401510752"/>
                    </a:ext>
                  </a:extLst>
                </a:gridCol>
              </a:tblGrid>
              <a:tr h="63269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de Mantenimiento y reparación de inmuebles                         </a:t>
                      </a:r>
                    </a:p>
                  </a:txBody>
                  <a:tcPr marL="4877" marR="4877" marT="487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88.148</a:t>
                      </a:r>
                    </a:p>
                  </a:txBody>
                  <a:tcPr marL="4877" marR="4877" marT="487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5257497"/>
                  </a:ext>
                </a:extLst>
              </a:tr>
              <a:tr h="382138"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Mantenimiento y reparación de muebles y enseres.</a:t>
                      </a:r>
                    </a:p>
                  </a:txBody>
                  <a:tcPr marL="4877" marR="4877" marT="487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BO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2.536</a:t>
                      </a:r>
                    </a:p>
                  </a:txBody>
                  <a:tcPr marL="4877" marR="4877" marT="487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4321509"/>
                  </a:ext>
                </a:extLst>
              </a:tr>
              <a:tr h="441009">
                <a:tc>
                  <a:txBody>
                    <a:bodyPr/>
                    <a:lstStyle/>
                    <a:p>
                      <a:pPr algn="l" fontAlgn="ctr"/>
                      <a:r>
                        <a:rPr lang="es-BO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Auditoría Externa.</a:t>
                      </a:r>
                    </a:p>
                  </a:txBody>
                  <a:tcPr marL="4877" marR="4877" marT="487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BO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7.500</a:t>
                      </a:r>
                    </a:p>
                  </a:txBody>
                  <a:tcPr marL="4877" marR="4877" marT="487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9912273"/>
                  </a:ext>
                </a:extLst>
              </a:tr>
              <a:tr h="382138">
                <a:tc>
                  <a:txBody>
                    <a:bodyPr/>
                    <a:lstStyle/>
                    <a:p>
                      <a:pPr algn="l" fontAlgn="ctr"/>
                      <a:r>
                        <a:rPr lang="es-BO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Resto de gastos.</a:t>
                      </a:r>
                    </a:p>
                  </a:txBody>
                  <a:tcPr marL="4877" marR="4877" marT="487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BO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3.466</a:t>
                      </a:r>
                    </a:p>
                  </a:txBody>
                  <a:tcPr marL="4877" marR="4877" marT="487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1930718"/>
                  </a:ext>
                </a:extLst>
              </a:tr>
              <a:tr h="46627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EJECUTADO SERVICIOS NO PERSONALES</a:t>
                      </a:r>
                    </a:p>
                  </a:txBody>
                  <a:tcPr marL="4877" marR="4877" marT="487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101.650</a:t>
                      </a:r>
                    </a:p>
                  </a:txBody>
                  <a:tcPr marL="4877" marR="4877" marT="487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5201822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E17F934A-10CA-63D0-AACD-BFEA85E102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5408973"/>
              </p:ext>
            </p:extLst>
          </p:nvPr>
        </p:nvGraphicFramePr>
        <p:xfrm>
          <a:off x="1079612" y="3284984"/>
          <a:ext cx="7200800" cy="2878217"/>
        </p:xfrm>
        <a:graphic>
          <a:graphicData uri="http://schemas.openxmlformats.org/drawingml/2006/table">
            <a:tbl>
              <a:tblPr/>
              <a:tblGrid>
                <a:gridCol w="6343562">
                  <a:extLst>
                    <a:ext uri="{9D8B030D-6E8A-4147-A177-3AD203B41FA5}">
                      <a16:colId xmlns:a16="http://schemas.microsoft.com/office/drawing/2014/main" val="3610993860"/>
                    </a:ext>
                  </a:extLst>
                </a:gridCol>
                <a:gridCol w="857238">
                  <a:extLst>
                    <a:ext uri="{9D8B030D-6E8A-4147-A177-3AD203B41FA5}">
                      <a16:colId xmlns:a16="http://schemas.microsoft.com/office/drawing/2014/main" val="2757244815"/>
                    </a:ext>
                  </a:extLst>
                </a:gridCol>
              </a:tblGrid>
              <a:tr h="63072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MATERIALES Y SUMINSTROS</a:t>
                      </a:r>
                      <a:endParaRPr lang="es-BO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884824"/>
                  </a:ext>
                </a:extLst>
              </a:tr>
              <a:tr h="521401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Prendas de vestir.</a:t>
                      </a:r>
                      <a:endParaRPr lang="es-B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BO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3.500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0664048"/>
                  </a:ext>
                </a:extLst>
              </a:tr>
              <a:tr h="346374">
                <a:tc>
                  <a:txBody>
                    <a:bodyPr/>
                    <a:lstStyle/>
                    <a:p>
                      <a:pPr algn="just" fontAlgn="ctr"/>
                      <a:r>
                        <a:rPr lang="es-B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Productos de Artes Graficas.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B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1.185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4079475"/>
                  </a:ext>
                </a:extLst>
              </a:tr>
              <a:tr h="480929">
                <a:tc>
                  <a:txBody>
                    <a:bodyPr/>
                    <a:lstStyle/>
                    <a:p>
                      <a:pPr algn="just" fontAlgn="ctr"/>
                      <a:r>
                        <a:rPr lang="es-BO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Periódicos y boletines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B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1.000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6516372"/>
                  </a:ext>
                </a:extLst>
              </a:tr>
              <a:tr h="331132">
                <a:tc>
                  <a:txBody>
                    <a:bodyPr/>
                    <a:lstStyle/>
                    <a:p>
                      <a:pPr algn="just" fontAlgn="ctr"/>
                      <a:r>
                        <a:rPr lang="es-B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Resto de gastos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B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2910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3003994"/>
                  </a:ext>
                </a:extLst>
              </a:tr>
              <a:tr h="567654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EJECUTADO MATERIALES Y SUMINISTROS</a:t>
                      </a:r>
                      <a:endParaRPr lang="es-BO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BO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8.595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72274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2829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>
            <a:extLst>
              <a:ext uri="{FF2B5EF4-FFF2-40B4-BE49-F238E27FC236}">
                <a16:creationId xmlns:a16="http://schemas.microsoft.com/office/drawing/2014/main" id="{73A4B7AB-83D0-81ED-FACD-062ECABDE359}"/>
              </a:ext>
            </a:extLst>
          </p:cNvPr>
          <p:cNvSpPr txBox="1"/>
          <p:nvPr/>
        </p:nvSpPr>
        <p:spPr>
          <a:xfrm>
            <a:off x="1403648" y="965356"/>
            <a:ext cx="6480720" cy="8388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BO" sz="20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PRESUPUESTO CORRIENTE INSTITUCIONAL</a:t>
            </a:r>
            <a:endParaRPr lang="es-BO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BO" sz="20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(En bolivianos)</a:t>
            </a:r>
            <a:endParaRPr lang="es-BO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09C67F4-0285-0B4F-5C87-0E54DCE3B880}"/>
              </a:ext>
            </a:extLst>
          </p:cNvPr>
          <p:cNvSpPr txBox="1"/>
          <p:nvPr/>
        </p:nvSpPr>
        <p:spPr>
          <a:xfrm>
            <a:off x="702810" y="2415865"/>
            <a:ext cx="777686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BO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asignación de recursos a la Academia Nacional de Ciencias para sus actividades y administración de cada gestión, proviene del   presupuesto anual con recursos de la Fuente 41-111 Transferencias Tesoro General de la Nación y la Fuente 20-230 Recursos Específicos</a:t>
            </a:r>
            <a:endParaRPr lang="es-B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D48F4B0D-8503-C97A-1701-04D0FC4EF576}"/>
              </a:ext>
            </a:extLst>
          </p:cNvPr>
          <p:cNvSpPr txBox="1"/>
          <p:nvPr/>
        </p:nvSpPr>
        <p:spPr>
          <a:xfrm>
            <a:off x="809836" y="4005064"/>
            <a:ext cx="7524328" cy="18312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/>
              <a:t>	</a:t>
            </a:r>
            <a:r>
              <a:rPr lang="es-ES" sz="2000" dirty="0"/>
              <a:t>		</a:t>
            </a:r>
            <a:r>
              <a:rPr lang="es-ES" sz="2000" b="1" dirty="0"/>
              <a:t>                                   Aprobado	Vigente</a:t>
            </a:r>
          </a:p>
          <a:p>
            <a:endParaRPr lang="es-ES" sz="700" dirty="0"/>
          </a:p>
          <a:p>
            <a:r>
              <a:rPr lang="es-ES" sz="2000" dirty="0"/>
              <a:t>FUENTE	41-111	T.G.N.	                                      </a:t>
            </a:r>
            <a:r>
              <a:rPr lang="es-E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733.124</a:t>
            </a:r>
            <a:r>
              <a:rPr lang="es-ES" sz="2000" dirty="0"/>
              <a:t>	</a:t>
            </a:r>
            <a:r>
              <a:rPr lang="es-E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733.124</a:t>
            </a:r>
            <a:endParaRPr lang="es-ES" sz="2000" dirty="0"/>
          </a:p>
          <a:p>
            <a:r>
              <a:rPr lang="es-ES" sz="2000" dirty="0"/>
              <a:t>FUENTE	20-230	RECURSOS ESPECIFICOS	      </a:t>
            </a:r>
            <a:r>
              <a:rPr lang="es-E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152.400</a:t>
            </a:r>
            <a:r>
              <a:rPr lang="es-ES" sz="2000" dirty="0"/>
              <a:t>	</a:t>
            </a:r>
            <a:r>
              <a:rPr lang="es-E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152.400</a:t>
            </a:r>
            <a:endParaRPr lang="es-ES" sz="2000" dirty="0"/>
          </a:p>
          <a:p>
            <a:endParaRPr lang="es-ES" sz="800" dirty="0"/>
          </a:p>
          <a:p>
            <a:r>
              <a:rPr lang="es-ES" sz="2000" dirty="0"/>
              <a:t>TOTAL			                                      </a:t>
            </a:r>
            <a:r>
              <a:rPr lang="es-ES" sz="2000" b="1" dirty="0"/>
              <a:t>885.524	885.524</a:t>
            </a:r>
          </a:p>
          <a:p>
            <a:r>
              <a:rPr lang="es-ES" dirty="0"/>
              <a:t>						</a:t>
            </a:r>
          </a:p>
        </p:txBody>
      </p:sp>
    </p:spTree>
    <p:extLst>
      <p:ext uri="{BB962C8B-B14F-4D97-AF65-F5344CB8AC3E}">
        <p14:creationId xmlns:p14="http://schemas.microsoft.com/office/powerpoint/2010/main" val="740697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BB2F2C9C-68EB-B73D-1685-2C2F18034E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6920042"/>
              </p:ext>
            </p:extLst>
          </p:nvPr>
        </p:nvGraphicFramePr>
        <p:xfrm>
          <a:off x="710698" y="742392"/>
          <a:ext cx="7722604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0789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2362B892-ACDC-123B-51F2-0FFF318D7A89}"/>
              </a:ext>
            </a:extLst>
          </p:cNvPr>
          <p:cNvSpPr txBox="1"/>
          <p:nvPr/>
        </p:nvSpPr>
        <p:spPr>
          <a:xfrm>
            <a:off x="318104" y="1581175"/>
            <a:ext cx="8280920" cy="16552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BO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Ministerio de Economía y Finanzas Públicas otorga a la Academia Nacional de Ciencias para su funcionamiento anualmente presupuestos para realizar sus actividades científicas y administrativas.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BO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Como </a:t>
            </a:r>
            <a:r>
              <a:rPr lang="es-BO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ejemplo las bases presupuestarias para gastos corrientes de las últimas seis gestiones.</a:t>
            </a:r>
            <a:endParaRPr lang="es-BO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6D0CD185-534F-BE37-25CD-EB1FA4478936}"/>
              </a:ext>
            </a:extLst>
          </p:cNvPr>
          <p:cNvSpPr txBox="1"/>
          <p:nvPr/>
        </p:nvSpPr>
        <p:spPr>
          <a:xfrm>
            <a:off x="1146196" y="583885"/>
            <a:ext cx="6624736" cy="671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BO" sz="1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RECURSOS: FUENTE 41-111 TRANSFERENCIAS TESORO GENERAL DE LA NACION. </a:t>
            </a:r>
            <a:endParaRPr lang="es-BO" sz="1600" b="1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AED318D-5788-1D48-3D05-49131FAC19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7669508"/>
              </p:ext>
            </p:extLst>
          </p:nvPr>
        </p:nvGraphicFramePr>
        <p:xfrm>
          <a:off x="2339752" y="3573105"/>
          <a:ext cx="4174896" cy="2471732"/>
        </p:xfrm>
        <a:graphic>
          <a:graphicData uri="http://schemas.openxmlformats.org/drawingml/2006/table">
            <a:tbl>
              <a:tblPr firstRow="1" firstCol="1" bandRow="1"/>
              <a:tblGrid>
                <a:gridCol w="1593657">
                  <a:extLst>
                    <a:ext uri="{9D8B030D-6E8A-4147-A177-3AD203B41FA5}">
                      <a16:colId xmlns:a16="http://schemas.microsoft.com/office/drawing/2014/main" val="2893141738"/>
                    </a:ext>
                  </a:extLst>
                </a:gridCol>
                <a:gridCol w="2581239">
                  <a:extLst>
                    <a:ext uri="{9D8B030D-6E8A-4147-A177-3AD203B41FA5}">
                      <a16:colId xmlns:a16="http://schemas.microsoft.com/office/drawing/2014/main" val="1980979458"/>
                    </a:ext>
                  </a:extLst>
                </a:gridCol>
              </a:tblGrid>
              <a:tr h="7539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2000" b="1" dirty="0">
                          <a:effectLst/>
                          <a:latin typeface="Avenir Next LT Pro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AÑOS</a:t>
                      </a:r>
                      <a:endParaRPr lang="es-B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2000" b="1">
                          <a:effectLst/>
                          <a:latin typeface="Avenir Next LT Pro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RECURSOS</a:t>
                      </a:r>
                      <a:endParaRPr lang="es-B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2000" b="1">
                          <a:effectLst/>
                          <a:latin typeface="Avenir Next LT Pro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(En bolivianos)</a:t>
                      </a:r>
                      <a:endParaRPr lang="es-B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5695355"/>
                  </a:ext>
                </a:extLst>
              </a:tr>
              <a:tr h="3464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2000" dirty="0">
                          <a:effectLst/>
                          <a:latin typeface="Avenir Next LT Pro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es-B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2000" dirty="0">
                          <a:effectLst/>
                          <a:latin typeface="Avenir Next LT Pro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731.482</a:t>
                      </a:r>
                      <a:endParaRPr lang="es-B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5201594"/>
                  </a:ext>
                </a:extLst>
              </a:tr>
              <a:tr h="3464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2000">
                          <a:effectLst/>
                          <a:latin typeface="Avenir Next LT Pro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es-B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2000" dirty="0">
                          <a:effectLst/>
                          <a:latin typeface="Avenir Next LT Pro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749.969</a:t>
                      </a:r>
                      <a:endParaRPr lang="es-B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4420261"/>
                  </a:ext>
                </a:extLst>
              </a:tr>
              <a:tr h="3628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2000">
                          <a:effectLst/>
                          <a:latin typeface="Avenir Next LT Pro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es-B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2000" dirty="0">
                          <a:effectLst/>
                          <a:latin typeface="Avenir Next LT Pro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707.131</a:t>
                      </a:r>
                      <a:endParaRPr lang="es-B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674000"/>
                  </a:ext>
                </a:extLst>
              </a:tr>
              <a:tr h="3310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2000">
                          <a:effectLst/>
                          <a:latin typeface="Avenir Next LT Pro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es-B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2000" dirty="0">
                          <a:effectLst/>
                          <a:latin typeface="Avenir Next LT Pro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707.131</a:t>
                      </a:r>
                      <a:endParaRPr lang="es-B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4514550"/>
                  </a:ext>
                </a:extLst>
              </a:tr>
              <a:tr h="3310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2000">
                          <a:effectLst/>
                          <a:latin typeface="Avenir Next LT Pro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es-B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2000" dirty="0">
                          <a:effectLst/>
                          <a:latin typeface="Avenir Next LT Pro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733.124</a:t>
                      </a:r>
                      <a:endParaRPr lang="es-B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70846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8086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C1FFA2AF-8F87-8B33-3DE5-6896BC62893A}"/>
              </a:ext>
            </a:extLst>
          </p:cNvPr>
          <p:cNvSpPr txBox="1"/>
          <p:nvPr/>
        </p:nvSpPr>
        <p:spPr>
          <a:xfrm>
            <a:off x="2160393" y="173256"/>
            <a:ext cx="4968552" cy="375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BO" sz="1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DISTRIBUCION DE LOS RECURSOS</a:t>
            </a:r>
            <a:endParaRPr lang="es-BO" sz="16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A829F72-0BC2-CDA0-DE6D-940F9342ED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5814215"/>
              </p:ext>
            </p:extLst>
          </p:nvPr>
        </p:nvGraphicFramePr>
        <p:xfrm>
          <a:off x="1187624" y="726419"/>
          <a:ext cx="6912768" cy="1769277"/>
        </p:xfrm>
        <a:graphic>
          <a:graphicData uri="http://schemas.openxmlformats.org/drawingml/2006/table">
            <a:tbl>
              <a:tblPr firstRow="1" firstCol="1" bandRow="1"/>
              <a:tblGrid>
                <a:gridCol w="1254757">
                  <a:extLst>
                    <a:ext uri="{9D8B030D-6E8A-4147-A177-3AD203B41FA5}">
                      <a16:colId xmlns:a16="http://schemas.microsoft.com/office/drawing/2014/main" val="971134368"/>
                    </a:ext>
                  </a:extLst>
                </a:gridCol>
                <a:gridCol w="4056415">
                  <a:extLst>
                    <a:ext uri="{9D8B030D-6E8A-4147-A177-3AD203B41FA5}">
                      <a16:colId xmlns:a16="http://schemas.microsoft.com/office/drawing/2014/main" val="1238610235"/>
                    </a:ext>
                  </a:extLst>
                </a:gridCol>
                <a:gridCol w="1601596">
                  <a:extLst>
                    <a:ext uri="{9D8B030D-6E8A-4147-A177-3AD203B41FA5}">
                      <a16:colId xmlns:a16="http://schemas.microsoft.com/office/drawing/2014/main" val="343316208"/>
                    </a:ext>
                  </a:extLst>
                </a:gridCol>
              </a:tblGrid>
              <a:tr h="3505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CODIGO</a:t>
                      </a:r>
                      <a:endParaRPr lang="es-B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DESCRIPCION</a:t>
                      </a:r>
                      <a:endParaRPr lang="es-B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MONTO</a:t>
                      </a:r>
                      <a:endParaRPr lang="es-B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525243"/>
                  </a:ext>
                </a:extLst>
              </a:tr>
              <a:tr h="3505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10000</a:t>
                      </a:r>
                      <a:endParaRPr lang="es-B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Servicios Personales</a:t>
                      </a:r>
                      <a:endParaRPr lang="es-B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637.026</a:t>
                      </a:r>
                      <a:endParaRPr lang="es-B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3629816"/>
                  </a:ext>
                </a:extLst>
              </a:tr>
              <a:tr h="3669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20000</a:t>
                      </a:r>
                      <a:endParaRPr lang="es-B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Servicios no personales</a:t>
                      </a:r>
                      <a:endParaRPr lang="es-B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27.709</a:t>
                      </a:r>
                      <a:endParaRPr lang="es-B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2301807"/>
                  </a:ext>
                </a:extLst>
              </a:tr>
              <a:tr h="3505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30000</a:t>
                      </a:r>
                      <a:endParaRPr lang="es-B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Material y Suministros</a:t>
                      </a:r>
                      <a:endParaRPr lang="es-B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68.389</a:t>
                      </a:r>
                      <a:endParaRPr lang="es-B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8866630"/>
                  </a:ext>
                </a:extLst>
              </a:tr>
              <a:tr h="3505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733.124</a:t>
                      </a:r>
                      <a:endParaRPr lang="es-B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767506"/>
                  </a:ext>
                </a:extLst>
              </a:tr>
            </a:tbl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9555D384-68E7-44F9-885C-C1561933ED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063464"/>
              </p:ext>
            </p:extLst>
          </p:nvPr>
        </p:nvGraphicFramePr>
        <p:xfrm>
          <a:off x="1619672" y="2673435"/>
          <a:ext cx="5904656" cy="3851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354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Diagrama 17">
            <a:extLst>
              <a:ext uri="{FF2B5EF4-FFF2-40B4-BE49-F238E27FC236}">
                <a16:creationId xmlns:a16="http://schemas.microsoft.com/office/drawing/2014/main" id="{520D08C5-3A09-8525-8706-9567C042214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57208040"/>
              </p:ext>
            </p:extLst>
          </p:nvPr>
        </p:nvGraphicFramePr>
        <p:xfrm>
          <a:off x="683568" y="764704"/>
          <a:ext cx="7560840" cy="54366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8068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1A2FEA4F-9CC5-F71B-A813-9C0E24B23B54}"/>
              </a:ext>
            </a:extLst>
          </p:cNvPr>
          <p:cNvSpPr txBox="1"/>
          <p:nvPr/>
        </p:nvSpPr>
        <p:spPr>
          <a:xfrm>
            <a:off x="1403648" y="116632"/>
            <a:ext cx="6336704" cy="6456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14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PRESUPUESTO GESTION 2022</a:t>
            </a:r>
            <a:endParaRPr lang="es-BO" sz="12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14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FUENTE: 41 – 111 TESORO GENERAL DE LA NACION</a:t>
            </a:r>
            <a:endParaRPr lang="es-BO" sz="12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B0EE8BA3-8033-EF5A-E07F-878422C646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389353"/>
              </p:ext>
            </p:extLst>
          </p:nvPr>
        </p:nvGraphicFramePr>
        <p:xfrm>
          <a:off x="1079612" y="886668"/>
          <a:ext cx="6984776" cy="5854700"/>
        </p:xfrm>
        <a:graphic>
          <a:graphicData uri="http://schemas.openxmlformats.org/drawingml/2006/table">
            <a:tbl>
              <a:tblPr firstRow="1" firstCol="1" bandRow="1"/>
              <a:tblGrid>
                <a:gridCol w="895868">
                  <a:extLst>
                    <a:ext uri="{9D8B030D-6E8A-4147-A177-3AD203B41FA5}">
                      <a16:colId xmlns:a16="http://schemas.microsoft.com/office/drawing/2014/main" val="33591789"/>
                    </a:ext>
                  </a:extLst>
                </a:gridCol>
                <a:gridCol w="358347">
                  <a:extLst>
                    <a:ext uri="{9D8B030D-6E8A-4147-A177-3AD203B41FA5}">
                      <a16:colId xmlns:a16="http://schemas.microsoft.com/office/drawing/2014/main" val="818644963"/>
                    </a:ext>
                  </a:extLst>
                </a:gridCol>
                <a:gridCol w="4218393">
                  <a:extLst>
                    <a:ext uri="{9D8B030D-6E8A-4147-A177-3AD203B41FA5}">
                      <a16:colId xmlns:a16="http://schemas.microsoft.com/office/drawing/2014/main" val="2011733716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657594613"/>
                    </a:ext>
                  </a:extLst>
                </a:gridCol>
              </a:tblGrid>
              <a:tr h="1769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PARTIDA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BO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DESCRIPCION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PRESUPUESTO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4899738"/>
                  </a:ext>
                </a:extLst>
              </a:tr>
              <a:tr h="963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9542669"/>
                  </a:ext>
                </a:extLst>
              </a:tr>
              <a:tr h="963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10000</a:t>
                      </a:r>
                      <a:endParaRPr lang="es-BO" sz="14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4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SERVICIOS PERSONALES</a:t>
                      </a:r>
                      <a:endParaRPr lang="es-BO" sz="14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637.026</a:t>
                      </a:r>
                      <a:endParaRPr lang="es-BO" sz="14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2928584"/>
                  </a:ext>
                </a:extLst>
              </a:tr>
              <a:tr h="963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128152"/>
                  </a:ext>
                </a:extLst>
              </a:tr>
              <a:tr h="963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11000</a:t>
                      </a:r>
                      <a:endParaRPr lang="es-BO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Empleados Permanentes</a:t>
                      </a:r>
                      <a:endParaRPr lang="es-BO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556.800</a:t>
                      </a:r>
                      <a:endParaRPr lang="es-BO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0750116"/>
                  </a:ext>
                </a:extLst>
              </a:tr>
              <a:tr h="963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11220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Bono de Antigüedad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68.168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96080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11400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Aguinaldos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40.304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8439058"/>
                  </a:ext>
                </a:extLst>
              </a:tr>
              <a:tr h="963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11600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Asignaciones Familiares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23.705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222287"/>
                  </a:ext>
                </a:extLst>
              </a:tr>
              <a:tr h="963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11700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Sueldos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411.936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1534273"/>
                  </a:ext>
                </a:extLst>
              </a:tr>
              <a:tr h="963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11810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Dietas de Directorio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12.687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3637257"/>
                  </a:ext>
                </a:extLst>
              </a:tr>
              <a:tr h="963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6908789"/>
                  </a:ext>
                </a:extLst>
              </a:tr>
              <a:tr h="963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13000</a:t>
                      </a:r>
                      <a:endParaRPr lang="es-BO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40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Previsión Social</a:t>
                      </a:r>
                      <a:endParaRPr lang="es-BO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80.226</a:t>
                      </a:r>
                      <a:endParaRPr lang="es-BO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0874720"/>
                  </a:ext>
                </a:extLst>
              </a:tr>
              <a:tr h="963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13110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Régimen de Corto Plazo (Salud)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48.011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3426716"/>
                  </a:ext>
                </a:extLst>
              </a:tr>
              <a:tr h="963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13120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Prima Riesgo Profesional–Régimen de Largo Plazo 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8.210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786587"/>
                  </a:ext>
                </a:extLst>
              </a:tr>
              <a:tr h="963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13131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Aporte Patronal Solidario 3%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14.403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1277048"/>
                  </a:ext>
                </a:extLst>
              </a:tr>
              <a:tr h="963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13200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Aporte Patronal Para Vivienda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9.602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1454092"/>
                  </a:ext>
                </a:extLst>
              </a:tr>
              <a:tr h="963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8806277"/>
                  </a:ext>
                </a:extLst>
              </a:tr>
              <a:tr h="963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20000</a:t>
                      </a:r>
                      <a:endParaRPr lang="es-BO" sz="14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4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SERVICIOS NO PERSONALES</a:t>
                      </a:r>
                      <a:endParaRPr lang="es-BO" sz="14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27.709</a:t>
                      </a:r>
                      <a:endParaRPr lang="es-BO" sz="14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779380"/>
                  </a:ext>
                </a:extLst>
              </a:tr>
              <a:tr h="963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400" b="1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400" b="1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400" b="1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400" b="1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6750074"/>
                  </a:ext>
                </a:extLst>
              </a:tr>
              <a:tr h="963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21000</a:t>
                      </a:r>
                      <a:endParaRPr lang="es-BO" sz="14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Servicios Básicos</a:t>
                      </a:r>
                      <a:endParaRPr lang="es-BO" sz="14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25.390</a:t>
                      </a:r>
                      <a:endParaRPr lang="es-BO" sz="14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015924"/>
                  </a:ext>
                </a:extLst>
              </a:tr>
              <a:tr h="963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21100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Comunicaciones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550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5021871"/>
                  </a:ext>
                </a:extLst>
              </a:tr>
              <a:tr h="963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21200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Energía Eléctrica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6.300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6533567"/>
                  </a:ext>
                </a:extLst>
              </a:tr>
              <a:tr h="963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21300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Agua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2.040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2310297"/>
                  </a:ext>
                </a:extLst>
              </a:tr>
              <a:tr h="963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21400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Telefonía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7.710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1659613"/>
                  </a:ext>
                </a:extLst>
              </a:tr>
              <a:tr h="963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21500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Gas Domiciliario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2737851"/>
                  </a:ext>
                </a:extLst>
              </a:tr>
              <a:tr h="963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21600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Internet y Otros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8.490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4580978"/>
                  </a:ext>
                </a:extLst>
              </a:tr>
              <a:tr h="963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" marR="17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2594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2107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332656"/>
            <a:ext cx="8568952" cy="65253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BO" sz="2000" b="1" dirty="0">
                <a:latin typeface="Times New Roman" pitchFamily="18" charset="0"/>
                <a:cs typeface="Times New Roman" pitchFamily="18" charset="0"/>
              </a:rPr>
              <a:t>		</a:t>
            </a:r>
            <a:endParaRPr lang="es-E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s-ES" sz="2400" dirty="0"/>
          </a:p>
          <a:p>
            <a:endParaRPr lang="es-ES" sz="2400" dirty="0"/>
          </a:p>
          <a:p>
            <a:pPr marL="0" indent="0">
              <a:buNone/>
            </a:pPr>
            <a:endParaRPr lang="es-ES" sz="2400" dirty="0"/>
          </a:p>
          <a:p>
            <a:pPr marL="0" indent="0">
              <a:buNone/>
            </a:pPr>
            <a:endParaRPr lang="es-ES"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DD80367-E6E2-A829-ABEC-04BE2A6F45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6114386"/>
              </p:ext>
            </p:extLst>
          </p:nvPr>
        </p:nvGraphicFramePr>
        <p:xfrm>
          <a:off x="1187624" y="102298"/>
          <a:ext cx="6768751" cy="6653403"/>
        </p:xfrm>
        <a:graphic>
          <a:graphicData uri="http://schemas.openxmlformats.org/drawingml/2006/table">
            <a:tbl>
              <a:tblPr firstRow="1" firstCol="1" bandRow="1"/>
              <a:tblGrid>
                <a:gridCol w="868160">
                  <a:extLst>
                    <a:ext uri="{9D8B030D-6E8A-4147-A177-3AD203B41FA5}">
                      <a16:colId xmlns:a16="http://schemas.microsoft.com/office/drawing/2014/main" val="3996835809"/>
                    </a:ext>
                  </a:extLst>
                </a:gridCol>
                <a:gridCol w="347264">
                  <a:extLst>
                    <a:ext uri="{9D8B030D-6E8A-4147-A177-3AD203B41FA5}">
                      <a16:colId xmlns:a16="http://schemas.microsoft.com/office/drawing/2014/main" val="2087085247"/>
                    </a:ext>
                  </a:extLst>
                </a:gridCol>
                <a:gridCol w="4311859">
                  <a:extLst>
                    <a:ext uri="{9D8B030D-6E8A-4147-A177-3AD203B41FA5}">
                      <a16:colId xmlns:a16="http://schemas.microsoft.com/office/drawing/2014/main" val="2008886951"/>
                    </a:ext>
                  </a:extLst>
                </a:gridCol>
                <a:gridCol w="1241468">
                  <a:extLst>
                    <a:ext uri="{9D8B030D-6E8A-4147-A177-3AD203B41FA5}">
                      <a16:colId xmlns:a16="http://schemas.microsoft.com/office/drawing/2014/main" val="2795925415"/>
                    </a:ext>
                  </a:extLst>
                </a:gridCol>
              </a:tblGrid>
              <a:tr h="1911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24000</a:t>
                      </a:r>
                      <a:endParaRPr lang="es-BO" sz="13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b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Instalación, Mantenimiento y Reparaciones</a:t>
                      </a:r>
                      <a:endParaRPr lang="es-BO" sz="13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1.090</a:t>
                      </a:r>
                      <a:endParaRPr lang="es-BO" sz="13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5738530"/>
                  </a:ext>
                </a:extLst>
              </a:tr>
              <a:tr h="1911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24130</a:t>
                      </a:r>
                      <a:endParaRPr lang="es-BO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Mantenimiento y Reparación de Muebles y Enseres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1.090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4128724"/>
                  </a:ext>
                </a:extLst>
              </a:tr>
              <a:tr h="447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5107277"/>
                  </a:ext>
                </a:extLst>
              </a:tr>
              <a:tr h="1911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25000</a:t>
                      </a:r>
                      <a:endParaRPr lang="es-BO" sz="13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Servicios Profesionales y Comerciales</a:t>
                      </a:r>
                      <a:endParaRPr lang="es-BO" sz="13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1.229</a:t>
                      </a:r>
                      <a:endParaRPr lang="es-BO" sz="13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951171"/>
                  </a:ext>
                </a:extLst>
              </a:tr>
              <a:tr h="1911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25300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Comisiones y Gastos Bancarios</a:t>
                      </a:r>
                      <a:endParaRPr lang="es-BO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480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685252"/>
                  </a:ext>
                </a:extLst>
              </a:tr>
              <a:tr h="1911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25400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Lavandería, Limpieza e Higiene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225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691009"/>
                  </a:ext>
                </a:extLst>
              </a:tr>
              <a:tr h="1911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25900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Servicios Manuales</a:t>
                      </a:r>
                      <a:endParaRPr lang="es-BO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524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6820512"/>
                  </a:ext>
                </a:extLst>
              </a:tr>
              <a:tr h="409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5140527"/>
                  </a:ext>
                </a:extLst>
              </a:tr>
              <a:tr h="1911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30000</a:t>
                      </a:r>
                      <a:endParaRPr lang="es-BO" sz="13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MATERIALES Y SUMINISTROS</a:t>
                      </a:r>
                      <a:endParaRPr lang="es-BO" sz="13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68.389</a:t>
                      </a:r>
                      <a:endParaRPr lang="es-BO" sz="13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1083002"/>
                  </a:ext>
                </a:extLst>
              </a:tr>
              <a:tr h="1911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2859647"/>
                  </a:ext>
                </a:extLst>
              </a:tr>
              <a:tr h="1911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31000</a:t>
                      </a:r>
                      <a:endParaRPr lang="es-BO" sz="13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Alimentos y Productos Agroforestales</a:t>
                      </a:r>
                      <a:endParaRPr lang="es-BO" sz="13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63.557</a:t>
                      </a:r>
                      <a:endParaRPr lang="es-BO" sz="13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2940365"/>
                  </a:ext>
                </a:extLst>
              </a:tr>
              <a:tr h="1911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31110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Gastos por Refrigerios al Personal Permanente</a:t>
                      </a:r>
                      <a:endParaRPr lang="es-BO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62.837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6022521"/>
                  </a:ext>
                </a:extLst>
              </a:tr>
              <a:tr h="1911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31120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Gastos por Alimentación y Otros Similares</a:t>
                      </a:r>
                      <a:endParaRPr lang="es-BO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720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388786"/>
                  </a:ext>
                </a:extLst>
              </a:tr>
              <a:tr h="191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6150769"/>
                  </a:ext>
                </a:extLst>
              </a:tr>
              <a:tr h="1911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32000</a:t>
                      </a:r>
                      <a:endParaRPr lang="es-BO" sz="13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Productos de Papel, Cartón e Impresos</a:t>
                      </a:r>
                      <a:endParaRPr lang="es-BO" sz="13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  <a:endParaRPr lang="es-BO" sz="13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5731403"/>
                  </a:ext>
                </a:extLst>
              </a:tr>
              <a:tr h="1911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32200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Productos de Artes Gráficas</a:t>
                      </a:r>
                      <a:endParaRPr lang="es-BO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  <a:endParaRPr lang="es-BO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3755757"/>
                  </a:ext>
                </a:extLst>
              </a:tr>
              <a:tr h="1911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100211"/>
                  </a:ext>
                </a:extLst>
              </a:tr>
              <a:tr h="1911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33000</a:t>
                      </a:r>
                      <a:endParaRPr lang="es-BO" sz="13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Textiles y Vestuario</a:t>
                      </a:r>
                      <a:endParaRPr lang="es-BO" sz="13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es-BO" sz="13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2092615"/>
                  </a:ext>
                </a:extLst>
              </a:tr>
              <a:tr h="1911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33100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Hilados, Telas, Fibras y Algodón</a:t>
                      </a:r>
                      <a:endParaRPr lang="es-BO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es-BO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5360701"/>
                  </a:ext>
                </a:extLst>
              </a:tr>
              <a:tr h="1911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3823997"/>
                  </a:ext>
                </a:extLst>
              </a:tr>
              <a:tr h="3822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34000</a:t>
                      </a:r>
                      <a:endParaRPr lang="es-BO" sz="13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Combustibles, Productos Químicos, Farmacéuticos y Otras Fuentes de Energía</a:t>
                      </a:r>
                      <a:endParaRPr lang="es-BO" sz="13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632</a:t>
                      </a:r>
                      <a:endParaRPr lang="es-BO" sz="13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8990107"/>
                  </a:ext>
                </a:extLst>
              </a:tr>
              <a:tr h="1911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34200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Productos Químicos y Farmacéuticos</a:t>
                      </a:r>
                      <a:endParaRPr lang="es-BO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527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6724177"/>
                  </a:ext>
                </a:extLst>
              </a:tr>
              <a:tr h="1911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34600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Productos Metálicos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1149055"/>
                  </a:ext>
                </a:extLst>
              </a:tr>
              <a:tr h="1911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34800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Herramientas Menores</a:t>
                      </a:r>
                      <a:endParaRPr lang="es-BO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es-BO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18212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59517"/>
                  </a:ext>
                </a:extLst>
              </a:tr>
              <a:tr h="1911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39000</a:t>
                      </a:r>
                      <a:endParaRPr lang="es-BO" sz="13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Productos Varios</a:t>
                      </a:r>
                      <a:endParaRPr lang="es-BO" sz="13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3.965</a:t>
                      </a:r>
                      <a:endParaRPr lang="es-BO" sz="13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2046972"/>
                  </a:ext>
                </a:extLst>
              </a:tr>
              <a:tr h="1911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39100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Material de Limpieza e Higiene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1.699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1191094"/>
                  </a:ext>
                </a:extLst>
              </a:tr>
              <a:tr h="1911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39500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Útiles de Escritorio y Oficina</a:t>
                      </a:r>
                      <a:endParaRPr lang="es-BO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1.308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0133300"/>
                  </a:ext>
                </a:extLst>
              </a:tr>
              <a:tr h="1911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39700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Útiles y Materiales Eléctricos</a:t>
                      </a:r>
                      <a:endParaRPr lang="es-BO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729</a:t>
                      </a:r>
                      <a:endParaRPr lang="es-BO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483548"/>
                  </a:ext>
                </a:extLst>
              </a:tr>
              <a:tr h="1911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39990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Otros Materiales y Suministros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229</a:t>
                      </a:r>
                      <a:endParaRPr lang="es-BO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6921609"/>
                  </a:ext>
                </a:extLst>
              </a:tr>
              <a:tr h="191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9971663"/>
                  </a:ext>
                </a:extLst>
              </a:tr>
              <a:tr h="191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b="1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PRESUPUESTO:</a:t>
                      </a:r>
                      <a:endParaRPr lang="es-BO" sz="13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300" b="1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733.124</a:t>
                      </a:r>
                      <a:endParaRPr lang="es-BO" sz="13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49748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3894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0746852D-3029-26B8-5851-5373B211DA34}"/>
              </a:ext>
            </a:extLst>
          </p:cNvPr>
          <p:cNvSpPr txBox="1"/>
          <p:nvPr/>
        </p:nvSpPr>
        <p:spPr>
          <a:xfrm>
            <a:off x="656692" y="260648"/>
            <a:ext cx="7830616" cy="14696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BO" sz="1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ESTADO DE EJECUCION DEL PRESUPUESTO</a:t>
            </a:r>
            <a:endParaRPr lang="es-BO" sz="16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BO" sz="1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 </a:t>
            </a:r>
            <a:r>
              <a:rPr lang="es-BO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31</a:t>
            </a:r>
            <a:r>
              <a:rPr lang="es-BO" sz="1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DICIEMBRE DE 2023</a:t>
            </a:r>
            <a:endParaRPr lang="es-BO" sz="16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BO" sz="1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FUENTE 41-111 TRANSFERENCIAS TESORO GENERAL DE LA NACION</a:t>
            </a:r>
            <a:endParaRPr lang="es-BO" sz="16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D3629A99-9CE7-79F0-E6B8-C824876D1F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0685883"/>
              </p:ext>
            </p:extLst>
          </p:nvPr>
        </p:nvGraphicFramePr>
        <p:xfrm>
          <a:off x="179512" y="2276872"/>
          <a:ext cx="8856984" cy="3528393"/>
        </p:xfrm>
        <a:graphic>
          <a:graphicData uri="http://schemas.openxmlformats.org/drawingml/2006/table">
            <a:tbl>
              <a:tblPr firstRow="1" firstCol="1" bandRow="1"/>
              <a:tblGrid>
                <a:gridCol w="891514">
                  <a:extLst>
                    <a:ext uri="{9D8B030D-6E8A-4147-A177-3AD203B41FA5}">
                      <a16:colId xmlns:a16="http://schemas.microsoft.com/office/drawing/2014/main" val="2954355776"/>
                    </a:ext>
                  </a:extLst>
                </a:gridCol>
                <a:gridCol w="1268726">
                  <a:extLst>
                    <a:ext uri="{9D8B030D-6E8A-4147-A177-3AD203B41FA5}">
                      <a16:colId xmlns:a16="http://schemas.microsoft.com/office/drawing/2014/main" val="263894102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3831552246"/>
                    </a:ext>
                  </a:extLst>
                </a:gridCol>
                <a:gridCol w="1563405">
                  <a:extLst>
                    <a:ext uri="{9D8B030D-6E8A-4147-A177-3AD203B41FA5}">
                      <a16:colId xmlns:a16="http://schemas.microsoft.com/office/drawing/2014/main" val="2617214936"/>
                    </a:ext>
                  </a:extLst>
                </a:gridCol>
                <a:gridCol w="1277639">
                  <a:extLst>
                    <a:ext uri="{9D8B030D-6E8A-4147-A177-3AD203B41FA5}">
                      <a16:colId xmlns:a16="http://schemas.microsoft.com/office/drawing/2014/main" val="1460582867"/>
                    </a:ext>
                  </a:extLst>
                </a:gridCol>
                <a:gridCol w="1263412">
                  <a:extLst>
                    <a:ext uri="{9D8B030D-6E8A-4147-A177-3AD203B41FA5}">
                      <a16:colId xmlns:a16="http://schemas.microsoft.com/office/drawing/2014/main" val="1755284289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890959264"/>
                    </a:ext>
                  </a:extLst>
                </a:gridCol>
              </a:tblGrid>
              <a:tr h="6038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200" b="1" cap="all" dirty="0">
                          <a:solidFill>
                            <a:srgbClr val="000000"/>
                          </a:solidFill>
                          <a:effectLst/>
                          <a:latin typeface="Avenir Next LT Pro Light" panose="020B03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Código</a:t>
                      </a:r>
                      <a:endParaRPr lang="es-BO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200" b="1" cap="all" dirty="0">
                          <a:solidFill>
                            <a:srgbClr val="000000"/>
                          </a:solidFill>
                          <a:effectLst/>
                          <a:latin typeface="Avenir Next LT Pro Light" panose="020B03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Descripción</a:t>
                      </a:r>
                      <a:endParaRPr lang="es-BO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200" b="1" cap="all">
                          <a:solidFill>
                            <a:srgbClr val="000000"/>
                          </a:solidFill>
                          <a:effectLst/>
                          <a:latin typeface="Avenir Next LT Pro Light" panose="020B03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Presupuesto Aprobado</a:t>
                      </a:r>
                      <a:endParaRPr lang="es-BO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200" b="1" cap="all" dirty="0">
                          <a:solidFill>
                            <a:srgbClr val="000000"/>
                          </a:solidFill>
                          <a:effectLst/>
                          <a:latin typeface="Avenir Next LT Pro Light" panose="020B03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Modificaciones presupuestarias</a:t>
                      </a:r>
                      <a:endParaRPr lang="es-BO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200" b="1" cap="all" dirty="0">
                          <a:solidFill>
                            <a:srgbClr val="000000"/>
                          </a:solidFill>
                          <a:effectLst/>
                          <a:latin typeface="Avenir Next LT Pro Light" panose="020B03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Presupuesto VIGENTE</a:t>
                      </a:r>
                      <a:endParaRPr lang="es-BO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200" b="1" cap="all" dirty="0">
                          <a:solidFill>
                            <a:srgbClr val="000000"/>
                          </a:solidFill>
                          <a:effectLst/>
                          <a:latin typeface="Avenir Next LT Pro Light" panose="020B03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Presupuesto Ejecutado</a:t>
                      </a:r>
                      <a:endParaRPr lang="es-BO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200" b="1" cap="all" dirty="0">
                          <a:solidFill>
                            <a:srgbClr val="000000"/>
                          </a:solidFill>
                          <a:effectLst/>
                          <a:latin typeface="Avenir Next LT Pro Light" panose="020B03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Saldo</a:t>
                      </a:r>
                      <a:endParaRPr lang="es-BO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140610"/>
                  </a:ext>
                </a:extLst>
              </a:tr>
              <a:tr h="82718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 b="1">
                          <a:solidFill>
                            <a:srgbClr val="000000"/>
                          </a:solidFill>
                          <a:effectLst/>
                          <a:latin typeface="Avenir Next LT Pro Light" panose="020B03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10000</a:t>
                      </a:r>
                      <a:endParaRPr lang="es-BO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 dirty="0">
                          <a:solidFill>
                            <a:srgbClr val="000000"/>
                          </a:solidFill>
                          <a:effectLst/>
                          <a:latin typeface="Avenir Next LT Pro Light" panose="020B03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Servicios personales </a:t>
                      </a:r>
                      <a:endParaRPr lang="es-BO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 b="0" i="0" dirty="0">
                          <a:solidFill>
                            <a:srgbClr val="000000"/>
                          </a:solidFill>
                          <a:effectLst/>
                          <a:latin typeface="Avenir Next LT Pro Light" panose="020B03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637.026</a:t>
                      </a:r>
                      <a:endParaRPr lang="es-BO" sz="1600" b="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 b="0" i="0" dirty="0">
                          <a:solidFill>
                            <a:srgbClr val="000000"/>
                          </a:solidFill>
                          <a:effectLst/>
                          <a:latin typeface="Avenir Next LT Pro Light" panose="020B03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+/- 34.067</a:t>
                      </a:r>
                      <a:endParaRPr lang="es-BO" sz="1600" b="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 b="0" i="0" dirty="0">
                          <a:solidFill>
                            <a:srgbClr val="000000"/>
                          </a:solidFill>
                          <a:effectLst/>
                          <a:latin typeface="Avenir Next LT Pro Light" panose="020B03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637.026</a:t>
                      </a:r>
                      <a:endParaRPr lang="es-BO" sz="1600" b="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 b="0" i="0" dirty="0">
                          <a:solidFill>
                            <a:srgbClr val="000000"/>
                          </a:solidFill>
                          <a:effectLst/>
                          <a:latin typeface="Avenir Next LT Pro Light" panose="020B03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599.904,60</a:t>
                      </a:r>
                      <a:endParaRPr lang="es-BO" sz="1600" b="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 b="1" i="0" dirty="0">
                          <a:solidFill>
                            <a:srgbClr val="000000"/>
                          </a:solidFill>
                          <a:effectLst/>
                          <a:latin typeface="Avenir Next LT Pro Light" panose="020B03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37.121,40</a:t>
                      </a:r>
                      <a:endParaRPr lang="es-BO" sz="1600" b="1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054844"/>
                  </a:ext>
                </a:extLst>
              </a:tr>
              <a:tr h="88324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 b="1" cap="all">
                          <a:solidFill>
                            <a:srgbClr val="000000"/>
                          </a:solidFill>
                          <a:effectLst/>
                          <a:latin typeface="Avenir Next LT Pro Light" panose="020B03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20000</a:t>
                      </a:r>
                      <a:endParaRPr lang="es-BO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 dirty="0">
                          <a:solidFill>
                            <a:srgbClr val="000000"/>
                          </a:solidFill>
                          <a:effectLst/>
                          <a:latin typeface="Avenir Next LT Pro Light" panose="020B03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Servicios no personales </a:t>
                      </a:r>
                      <a:endParaRPr lang="es-BO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 i="0">
                          <a:solidFill>
                            <a:srgbClr val="000000"/>
                          </a:solidFill>
                          <a:effectLst/>
                          <a:latin typeface="Avenir Next LT Pro Light" panose="020B03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25.870</a:t>
                      </a:r>
                      <a:endParaRPr lang="es-BO" sz="1600" i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 i="0">
                          <a:solidFill>
                            <a:srgbClr val="000000"/>
                          </a:solidFill>
                          <a:effectLst/>
                          <a:latin typeface="Avenir Next LT Pro Light" panose="020B03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+1.839</a:t>
                      </a:r>
                      <a:endParaRPr lang="es-BO" sz="1600" i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 i="0">
                          <a:solidFill>
                            <a:srgbClr val="000000"/>
                          </a:solidFill>
                          <a:effectLst/>
                          <a:latin typeface="Avenir Next LT Pro Light" panose="020B03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27.709</a:t>
                      </a:r>
                      <a:endParaRPr lang="es-BO" sz="1600" i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 i="0" dirty="0">
                          <a:solidFill>
                            <a:srgbClr val="000000"/>
                          </a:solidFill>
                          <a:effectLst/>
                          <a:latin typeface="Avenir Next LT Pro Light" panose="020B03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24.825,64</a:t>
                      </a:r>
                      <a:endParaRPr lang="es-BO" sz="16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 b="1" i="0" dirty="0">
                          <a:solidFill>
                            <a:srgbClr val="000000"/>
                          </a:solidFill>
                          <a:effectLst/>
                          <a:latin typeface="Avenir Next LT Pro Light" panose="020B03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2.883,36</a:t>
                      </a:r>
                      <a:endParaRPr lang="es-BO" sz="1600" b="1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8725434"/>
                  </a:ext>
                </a:extLst>
              </a:tr>
              <a:tr h="93839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 b="1">
                          <a:solidFill>
                            <a:srgbClr val="000000"/>
                          </a:solidFill>
                          <a:effectLst/>
                          <a:latin typeface="Avenir Next LT Pro Light" panose="020B03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30000</a:t>
                      </a:r>
                      <a:endParaRPr lang="es-BO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 dirty="0">
                          <a:solidFill>
                            <a:srgbClr val="000000"/>
                          </a:solidFill>
                          <a:effectLst/>
                          <a:latin typeface="Avenir Next LT Pro Light" panose="020B03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Materiales y suministros </a:t>
                      </a:r>
                      <a:endParaRPr lang="es-BO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 i="0">
                          <a:solidFill>
                            <a:srgbClr val="000000"/>
                          </a:solidFill>
                          <a:effectLst/>
                          <a:latin typeface="Avenir Next LT Pro Light" panose="020B03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70.228</a:t>
                      </a:r>
                      <a:endParaRPr lang="es-BO" sz="1600" i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 i="0" dirty="0">
                          <a:effectLst/>
                          <a:latin typeface="Avenir Next LT Pro Light" panose="020B03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-1.839</a:t>
                      </a:r>
                      <a:endParaRPr lang="es-BO" sz="16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 i="0">
                          <a:effectLst/>
                          <a:latin typeface="Avenir Next LT Pro Light" panose="020B03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68.389</a:t>
                      </a:r>
                      <a:endParaRPr lang="es-BO" sz="1600" i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 i="0">
                          <a:effectLst/>
                          <a:latin typeface="Avenir Next LT Pro Light" panose="020B03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68.288,40</a:t>
                      </a:r>
                      <a:endParaRPr lang="es-BO" sz="1600" i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 b="1" i="0" dirty="0">
                          <a:effectLst/>
                          <a:latin typeface="Avenir Next LT Pro Light" panose="020B03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100,60</a:t>
                      </a:r>
                      <a:endParaRPr lang="es-BO" sz="1600" b="1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386185"/>
                  </a:ext>
                </a:extLst>
              </a:tr>
              <a:tr h="275727"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 b="1" cap="all">
                          <a:solidFill>
                            <a:srgbClr val="000000"/>
                          </a:solidFill>
                          <a:effectLst/>
                          <a:latin typeface="Avenir Next LT Pro Light" panose="020B03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TOTALES</a:t>
                      </a:r>
                      <a:endParaRPr lang="es-BO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 b="1" i="0">
                          <a:solidFill>
                            <a:srgbClr val="000000"/>
                          </a:solidFill>
                          <a:effectLst/>
                          <a:latin typeface="Avenir Next LT Pro Light" panose="020B03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733.124</a:t>
                      </a:r>
                      <a:endParaRPr lang="es-BO" sz="1600" i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 b="1" i="0">
                          <a:solidFill>
                            <a:srgbClr val="000000"/>
                          </a:solidFill>
                          <a:effectLst/>
                          <a:latin typeface="Avenir Next LT Pro Light" panose="020B03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endParaRPr lang="es-BO" sz="1600" i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 b="1" i="0">
                          <a:solidFill>
                            <a:srgbClr val="000000"/>
                          </a:solidFill>
                          <a:effectLst/>
                          <a:latin typeface="Avenir Next LT Pro Light" panose="020B03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733.124</a:t>
                      </a:r>
                      <a:endParaRPr lang="es-BO" sz="1600" i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 b="1" i="0">
                          <a:solidFill>
                            <a:srgbClr val="000000"/>
                          </a:solidFill>
                          <a:effectLst/>
                          <a:latin typeface="Avenir Next LT Pro Light" panose="020B03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693.018,64</a:t>
                      </a:r>
                      <a:endParaRPr lang="es-BO" sz="1600" i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BO" sz="1600" b="1" i="0" dirty="0">
                          <a:solidFill>
                            <a:srgbClr val="000000"/>
                          </a:solidFill>
                          <a:effectLst/>
                          <a:latin typeface="Avenir Next LT Pro Light" panose="020B0304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40.105,36</a:t>
                      </a:r>
                      <a:endParaRPr lang="es-BO" sz="16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15339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38087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1747</TotalTime>
  <Words>1727</Words>
  <Application>Microsoft Office PowerPoint</Application>
  <PresentationFormat>Presentación en pantalla (4:3)</PresentationFormat>
  <Paragraphs>600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6" baseType="lpstr">
      <vt:lpstr>Arial</vt:lpstr>
      <vt:lpstr>Arial Black</vt:lpstr>
      <vt:lpstr>Avenir Next LT Pro</vt:lpstr>
      <vt:lpstr>Avenir Next LT Pro Light</vt:lpstr>
      <vt:lpstr>Calibri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gonzalo taboada</cp:lastModifiedBy>
  <cp:revision>71</cp:revision>
  <dcterms:created xsi:type="dcterms:W3CDTF">2015-03-23T16:13:00Z</dcterms:created>
  <dcterms:modified xsi:type="dcterms:W3CDTF">2024-03-28T13:54:37Z</dcterms:modified>
</cp:coreProperties>
</file>